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648" r:id="rId1"/>
  </p:sldMasterIdLst>
  <p:notesMasterIdLst>
    <p:notesMasterId r:id="rId30"/>
  </p:notesMasterIdLst>
  <p:sldIdLst>
    <p:sldId id="332" r:id="rId2"/>
    <p:sldId id="334" r:id="rId3"/>
    <p:sldId id="256" r:id="rId4"/>
    <p:sldId id="258" r:id="rId5"/>
    <p:sldId id="260" r:id="rId6"/>
    <p:sldId id="261" r:id="rId7"/>
    <p:sldId id="264" r:id="rId8"/>
    <p:sldId id="339" r:id="rId9"/>
    <p:sldId id="265" r:id="rId10"/>
    <p:sldId id="266" r:id="rId11"/>
    <p:sldId id="340" r:id="rId12"/>
    <p:sldId id="341" r:id="rId13"/>
    <p:sldId id="342" r:id="rId14"/>
    <p:sldId id="343" r:id="rId15"/>
    <p:sldId id="344" r:id="rId16"/>
    <p:sldId id="345" r:id="rId17"/>
    <p:sldId id="346" r:id="rId18"/>
    <p:sldId id="273" r:id="rId19"/>
    <p:sldId id="274" r:id="rId20"/>
    <p:sldId id="338" r:id="rId21"/>
    <p:sldId id="276" r:id="rId22"/>
    <p:sldId id="335" r:id="rId23"/>
    <p:sldId id="347" r:id="rId24"/>
    <p:sldId id="348" r:id="rId25"/>
    <p:sldId id="349" r:id="rId26"/>
    <p:sldId id="287" r:id="rId27"/>
    <p:sldId id="288" r:id="rId28"/>
    <p:sldId id="29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C09E9"/>
    <a:srgbClr val="009B91"/>
    <a:srgbClr val="069C07"/>
    <a:srgbClr val="984DE0"/>
    <a:srgbClr val="C20000"/>
    <a:srgbClr val="B8BC0C"/>
    <a:srgbClr val="ED7D31"/>
    <a:srgbClr val="000000"/>
    <a:srgbClr val="8550E0"/>
    <a:srgbClr val="6940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84"/>
    <p:restoredTop sz="94194" autoAdjust="0"/>
  </p:normalViewPr>
  <p:slideViewPr>
    <p:cSldViewPr snapToGrid="0" snapToObjects="1">
      <p:cViewPr varScale="1">
        <p:scale>
          <a:sx n="112" d="100"/>
          <a:sy n="112" d="100"/>
        </p:scale>
        <p:origin x="1008"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3.tiff>
</file>

<file path=ppt/media/image4.tiff>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B2D367-8D27-8E41-B96E-0576DE21DCB9}" type="datetimeFigureOut">
              <a:rPr lang="en-US" smtClean="0"/>
              <a:t>4/26/18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A10D98-3708-A740-92DD-09601F87A37C}" type="slidenum">
              <a:rPr lang="en-US" smtClean="0"/>
              <a:t>‹#›</a:t>
            </a:fld>
            <a:endParaRPr lang="en-US"/>
          </a:p>
        </p:txBody>
      </p:sp>
    </p:spTree>
    <p:extLst>
      <p:ext uri="{BB962C8B-B14F-4D97-AF65-F5344CB8AC3E}">
        <p14:creationId xmlns:p14="http://schemas.microsoft.com/office/powerpoint/2010/main" val="17055999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0</a:t>
            </a:fld>
            <a:endParaRPr lang="en-US"/>
          </a:p>
        </p:txBody>
      </p:sp>
    </p:spTree>
    <p:extLst>
      <p:ext uri="{BB962C8B-B14F-4D97-AF65-F5344CB8AC3E}">
        <p14:creationId xmlns:p14="http://schemas.microsoft.com/office/powerpoint/2010/main" val="9700617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12</a:t>
            </a:fld>
            <a:endParaRPr lang="en-US"/>
          </a:p>
        </p:txBody>
      </p:sp>
    </p:spTree>
    <p:extLst>
      <p:ext uri="{BB962C8B-B14F-4D97-AF65-F5344CB8AC3E}">
        <p14:creationId xmlns:p14="http://schemas.microsoft.com/office/powerpoint/2010/main" val="2903192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13</a:t>
            </a:fld>
            <a:endParaRPr lang="en-US"/>
          </a:p>
        </p:txBody>
      </p:sp>
    </p:spTree>
    <p:extLst>
      <p:ext uri="{BB962C8B-B14F-4D97-AF65-F5344CB8AC3E}">
        <p14:creationId xmlns:p14="http://schemas.microsoft.com/office/powerpoint/2010/main" val="182557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14</a:t>
            </a:fld>
            <a:endParaRPr lang="en-US"/>
          </a:p>
        </p:txBody>
      </p:sp>
    </p:spTree>
    <p:extLst>
      <p:ext uri="{BB962C8B-B14F-4D97-AF65-F5344CB8AC3E}">
        <p14:creationId xmlns:p14="http://schemas.microsoft.com/office/powerpoint/2010/main" val="6346319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15</a:t>
            </a:fld>
            <a:endParaRPr lang="en-US"/>
          </a:p>
        </p:txBody>
      </p:sp>
    </p:spTree>
    <p:extLst>
      <p:ext uri="{BB962C8B-B14F-4D97-AF65-F5344CB8AC3E}">
        <p14:creationId xmlns:p14="http://schemas.microsoft.com/office/powerpoint/2010/main" val="3784254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16</a:t>
            </a:fld>
            <a:endParaRPr lang="en-US"/>
          </a:p>
        </p:txBody>
      </p:sp>
    </p:spTree>
    <p:extLst>
      <p:ext uri="{BB962C8B-B14F-4D97-AF65-F5344CB8AC3E}">
        <p14:creationId xmlns:p14="http://schemas.microsoft.com/office/powerpoint/2010/main" val="2183608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20</a:t>
            </a:fld>
            <a:endParaRPr lang="en-US"/>
          </a:p>
        </p:txBody>
      </p:sp>
    </p:spTree>
    <p:extLst>
      <p:ext uri="{BB962C8B-B14F-4D97-AF65-F5344CB8AC3E}">
        <p14:creationId xmlns:p14="http://schemas.microsoft.com/office/powerpoint/2010/main" val="15905487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21</a:t>
            </a:fld>
            <a:endParaRPr lang="en-US"/>
          </a:p>
        </p:txBody>
      </p:sp>
    </p:spTree>
    <p:extLst>
      <p:ext uri="{BB962C8B-B14F-4D97-AF65-F5344CB8AC3E}">
        <p14:creationId xmlns:p14="http://schemas.microsoft.com/office/powerpoint/2010/main" val="13221224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22</a:t>
            </a:fld>
            <a:endParaRPr lang="en-US"/>
          </a:p>
        </p:txBody>
      </p:sp>
    </p:spTree>
    <p:extLst>
      <p:ext uri="{BB962C8B-B14F-4D97-AF65-F5344CB8AC3E}">
        <p14:creationId xmlns:p14="http://schemas.microsoft.com/office/powerpoint/2010/main" val="6370612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23</a:t>
            </a:fld>
            <a:endParaRPr lang="en-US"/>
          </a:p>
        </p:txBody>
      </p:sp>
    </p:spTree>
    <p:extLst>
      <p:ext uri="{BB962C8B-B14F-4D97-AF65-F5344CB8AC3E}">
        <p14:creationId xmlns:p14="http://schemas.microsoft.com/office/powerpoint/2010/main" val="13778201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24</a:t>
            </a:fld>
            <a:endParaRPr lang="en-US"/>
          </a:p>
        </p:txBody>
      </p:sp>
    </p:spTree>
    <p:extLst>
      <p:ext uri="{BB962C8B-B14F-4D97-AF65-F5344CB8AC3E}">
        <p14:creationId xmlns:p14="http://schemas.microsoft.com/office/powerpoint/2010/main" val="17599097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6CA10D98-3708-A740-92DD-09601F87A37C}" type="slidenum">
              <a:rPr lang="en-US" smtClean="0"/>
              <a:t>1</a:t>
            </a:fld>
            <a:endParaRPr lang="en-US"/>
          </a:p>
        </p:txBody>
      </p:sp>
    </p:spTree>
    <p:extLst>
      <p:ext uri="{BB962C8B-B14F-4D97-AF65-F5344CB8AC3E}">
        <p14:creationId xmlns:p14="http://schemas.microsoft.com/office/powerpoint/2010/main" val="39659197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2</a:t>
            </a:fld>
            <a:endParaRPr lang="en-US"/>
          </a:p>
        </p:txBody>
      </p:sp>
    </p:spTree>
    <p:extLst>
      <p:ext uri="{BB962C8B-B14F-4D97-AF65-F5344CB8AC3E}">
        <p14:creationId xmlns:p14="http://schemas.microsoft.com/office/powerpoint/2010/main" val="1441234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3</a:t>
            </a:fld>
            <a:endParaRPr lang="en-US"/>
          </a:p>
        </p:txBody>
      </p:sp>
    </p:spTree>
    <p:extLst>
      <p:ext uri="{BB962C8B-B14F-4D97-AF65-F5344CB8AC3E}">
        <p14:creationId xmlns:p14="http://schemas.microsoft.com/office/powerpoint/2010/main" val="1380647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4</a:t>
            </a:fld>
            <a:endParaRPr lang="en-US"/>
          </a:p>
        </p:txBody>
      </p:sp>
    </p:spTree>
    <p:extLst>
      <p:ext uri="{BB962C8B-B14F-4D97-AF65-F5344CB8AC3E}">
        <p14:creationId xmlns:p14="http://schemas.microsoft.com/office/powerpoint/2010/main" val="7344659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5</a:t>
            </a:fld>
            <a:endParaRPr lang="en-US"/>
          </a:p>
        </p:txBody>
      </p:sp>
    </p:spTree>
    <p:extLst>
      <p:ext uri="{BB962C8B-B14F-4D97-AF65-F5344CB8AC3E}">
        <p14:creationId xmlns:p14="http://schemas.microsoft.com/office/powerpoint/2010/main" val="2579521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9</a:t>
            </a:fld>
            <a:endParaRPr lang="en-US"/>
          </a:p>
        </p:txBody>
      </p:sp>
    </p:spTree>
    <p:extLst>
      <p:ext uri="{BB962C8B-B14F-4D97-AF65-F5344CB8AC3E}">
        <p14:creationId xmlns:p14="http://schemas.microsoft.com/office/powerpoint/2010/main" val="17770435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10</a:t>
            </a:fld>
            <a:endParaRPr lang="en-US"/>
          </a:p>
        </p:txBody>
      </p:sp>
    </p:spTree>
    <p:extLst>
      <p:ext uri="{BB962C8B-B14F-4D97-AF65-F5344CB8AC3E}">
        <p14:creationId xmlns:p14="http://schemas.microsoft.com/office/powerpoint/2010/main" val="341604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A10D98-3708-A740-92DD-09601F87A37C}" type="slidenum">
              <a:rPr lang="en-US" smtClean="0"/>
              <a:t>11</a:t>
            </a:fld>
            <a:endParaRPr lang="en-US"/>
          </a:p>
        </p:txBody>
      </p:sp>
    </p:spTree>
    <p:extLst>
      <p:ext uri="{BB962C8B-B14F-4D97-AF65-F5344CB8AC3E}">
        <p14:creationId xmlns:p14="http://schemas.microsoft.com/office/powerpoint/2010/main" val="14032517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745CBB4-17F1-5643-8DEB-75599D970D44}" type="datetime1">
              <a:rPr lang="en-US" smtClean="0"/>
              <a:t>4/26/18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FA6B3E-46B9-EC46-AB95-0E643768DDA9}" type="slidenum">
              <a:rPr lang="en-US" smtClean="0"/>
              <a:t>‹#›</a:t>
            </a:fld>
            <a:endParaRPr lang="en-US"/>
          </a:p>
        </p:txBody>
      </p:sp>
    </p:spTree>
    <p:extLst>
      <p:ext uri="{BB962C8B-B14F-4D97-AF65-F5344CB8AC3E}">
        <p14:creationId xmlns:p14="http://schemas.microsoft.com/office/powerpoint/2010/main" val="1995993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96C603-CFE9-A94B-8A03-3FFCE6FFF9B1}" type="datetime1">
              <a:rPr lang="en-US" smtClean="0"/>
              <a:t>4/26/18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FA6B3E-46B9-EC46-AB95-0E643768DDA9}" type="slidenum">
              <a:rPr lang="en-US" smtClean="0"/>
              <a:t>‹#›</a:t>
            </a:fld>
            <a:endParaRPr lang="en-US"/>
          </a:p>
        </p:txBody>
      </p:sp>
    </p:spTree>
    <p:extLst>
      <p:ext uri="{BB962C8B-B14F-4D97-AF65-F5344CB8AC3E}">
        <p14:creationId xmlns:p14="http://schemas.microsoft.com/office/powerpoint/2010/main" val="1102978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769188-4CD3-8144-9C7A-626107CDAE3A}" type="datetime1">
              <a:rPr lang="en-US" smtClean="0"/>
              <a:t>4/26/18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FA6B3E-46B9-EC46-AB95-0E643768DDA9}" type="slidenum">
              <a:rPr lang="en-US" smtClean="0"/>
              <a:t>‹#›</a:t>
            </a:fld>
            <a:endParaRPr lang="en-US"/>
          </a:p>
        </p:txBody>
      </p:sp>
    </p:spTree>
    <p:extLst>
      <p:ext uri="{BB962C8B-B14F-4D97-AF65-F5344CB8AC3E}">
        <p14:creationId xmlns:p14="http://schemas.microsoft.com/office/powerpoint/2010/main" val="689111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5F896B3-AA55-C94D-BE44-808909993477}" type="datetime1">
              <a:rPr lang="en-US" smtClean="0"/>
              <a:t>4/26/18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FA6B3E-46B9-EC46-AB95-0E643768DDA9}" type="slidenum">
              <a:rPr lang="en-US" smtClean="0"/>
              <a:t>‹#›</a:t>
            </a:fld>
            <a:endParaRPr lang="en-US"/>
          </a:p>
        </p:txBody>
      </p:sp>
    </p:spTree>
    <p:extLst>
      <p:ext uri="{BB962C8B-B14F-4D97-AF65-F5344CB8AC3E}">
        <p14:creationId xmlns:p14="http://schemas.microsoft.com/office/powerpoint/2010/main" val="815679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0CE3727-2199-5649-AC87-E6E5681E0B8E}" type="datetime1">
              <a:rPr lang="en-US" smtClean="0"/>
              <a:t>4/26/18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FA6B3E-46B9-EC46-AB95-0E643768DDA9}" type="slidenum">
              <a:rPr lang="en-US" smtClean="0"/>
              <a:t>‹#›</a:t>
            </a:fld>
            <a:endParaRPr lang="en-US"/>
          </a:p>
        </p:txBody>
      </p:sp>
    </p:spTree>
    <p:extLst>
      <p:ext uri="{BB962C8B-B14F-4D97-AF65-F5344CB8AC3E}">
        <p14:creationId xmlns:p14="http://schemas.microsoft.com/office/powerpoint/2010/main" val="1735893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93865B3-41D5-034E-B6F1-60C5D9F4873F}" type="datetime1">
              <a:rPr lang="en-US" smtClean="0"/>
              <a:t>4/26/18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FA6B3E-46B9-EC46-AB95-0E643768DDA9}" type="slidenum">
              <a:rPr lang="en-US" smtClean="0"/>
              <a:t>‹#›</a:t>
            </a:fld>
            <a:endParaRPr lang="en-US"/>
          </a:p>
        </p:txBody>
      </p:sp>
    </p:spTree>
    <p:extLst>
      <p:ext uri="{BB962C8B-B14F-4D97-AF65-F5344CB8AC3E}">
        <p14:creationId xmlns:p14="http://schemas.microsoft.com/office/powerpoint/2010/main" val="1590642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112CA36-708B-7648-BF90-9D250630A9E2}" type="datetime1">
              <a:rPr lang="en-US" smtClean="0"/>
              <a:t>4/26/18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FA6B3E-46B9-EC46-AB95-0E643768DDA9}" type="slidenum">
              <a:rPr lang="en-US" smtClean="0"/>
              <a:t>‹#›</a:t>
            </a:fld>
            <a:endParaRPr lang="en-US"/>
          </a:p>
        </p:txBody>
      </p:sp>
    </p:spTree>
    <p:extLst>
      <p:ext uri="{BB962C8B-B14F-4D97-AF65-F5344CB8AC3E}">
        <p14:creationId xmlns:p14="http://schemas.microsoft.com/office/powerpoint/2010/main" val="2055051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F45DEAB-756C-5E4E-ACB5-A6BFCCE26CCF}" type="datetime1">
              <a:rPr lang="en-US" smtClean="0"/>
              <a:t>4/26/18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FA6B3E-46B9-EC46-AB95-0E643768DDA9}" type="slidenum">
              <a:rPr lang="en-US" smtClean="0"/>
              <a:t>‹#›</a:t>
            </a:fld>
            <a:endParaRPr lang="en-US"/>
          </a:p>
        </p:txBody>
      </p:sp>
    </p:spTree>
    <p:extLst>
      <p:ext uri="{BB962C8B-B14F-4D97-AF65-F5344CB8AC3E}">
        <p14:creationId xmlns:p14="http://schemas.microsoft.com/office/powerpoint/2010/main" val="12675363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429A69-FC37-2F46-BF78-223F97D3DBFE}" type="datetime1">
              <a:rPr lang="en-US" smtClean="0"/>
              <a:t>4/26/18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FA6B3E-46B9-EC46-AB95-0E643768DDA9}" type="slidenum">
              <a:rPr lang="en-US" smtClean="0"/>
              <a:t>‹#›</a:t>
            </a:fld>
            <a:endParaRPr lang="en-US"/>
          </a:p>
        </p:txBody>
      </p:sp>
    </p:spTree>
    <p:extLst>
      <p:ext uri="{BB962C8B-B14F-4D97-AF65-F5344CB8AC3E}">
        <p14:creationId xmlns:p14="http://schemas.microsoft.com/office/powerpoint/2010/main" val="445303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5AA053D-4144-9F49-9F85-C796B4CF14D8}" type="datetime1">
              <a:rPr lang="en-US" smtClean="0"/>
              <a:t>4/26/18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FA6B3E-46B9-EC46-AB95-0E643768DDA9}" type="slidenum">
              <a:rPr lang="en-US" smtClean="0"/>
              <a:t>‹#›</a:t>
            </a:fld>
            <a:endParaRPr lang="en-US"/>
          </a:p>
        </p:txBody>
      </p:sp>
    </p:spTree>
    <p:extLst>
      <p:ext uri="{BB962C8B-B14F-4D97-AF65-F5344CB8AC3E}">
        <p14:creationId xmlns:p14="http://schemas.microsoft.com/office/powerpoint/2010/main" val="231431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D2BF090-368A-7842-8F3E-58B347A106A8}" type="datetime1">
              <a:rPr lang="en-US" smtClean="0"/>
              <a:t>4/26/18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FA6B3E-46B9-EC46-AB95-0E643768DDA9}" type="slidenum">
              <a:rPr lang="en-US" smtClean="0"/>
              <a:t>‹#›</a:t>
            </a:fld>
            <a:endParaRPr lang="en-US"/>
          </a:p>
        </p:txBody>
      </p:sp>
    </p:spTree>
    <p:extLst>
      <p:ext uri="{BB962C8B-B14F-4D97-AF65-F5344CB8AC3E}">
        <p14:creationId xmlns:p14="http://schemas.microsoft.com/office/powerpoint/2010/main" val="5754282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ACA1DE-B3E7-4647-BF9E-AE25C997A068}" type="datetime1">
              <a:rPr lang="en-US" smtClean="0"/>
              <a:t>4/26/18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FA6B3E-46B9-EC46-AB95-0E643768DDA9}" type="slidenum">
              <a:rPr lang="en-US" smtClean="0"/>
              <a:t>‹#›</a:t>
            </a:fld>
            <a:endParaRPr lang="en-US"/>
          </a:p>
        </p:txBody>
      </p:sp>
    </p:spTree>
    <p:extLst>
      <p:ext uri="{BB962C8B-B14F-4D97-AF65-F5344CB8AC3E}">
        <p14:creationId xmlns:p14="http://schemas.microsoft.com/office/powerpoint/2010/main" val="21289475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linkedin.com/in/aashishjain/" TargetMode="External"/><Relationship Id="rId4" Type="http://schemas.openxmlformats.org/officeDocument/2006/relationships/hyperlink" Target="https://github.com/aajains/" TargetMode="External"/><Relationship Id="rId1" Type="http://schemas.openxmlformats.org/officeDocument/2006/relationships/slideLayout" Target="../slideLayouts/slideLayout1.xml"/><Relationship Id="rId2" Type="http://schemas.openxmlformats.org/officeDocument/2006/relationships/hyperlink" Target="mailto:aajains@gmail.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tiff"/><Relationship Id="rId6"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637684" y="446640"/>
            <a:ext cx="4915183" cy="615553"/>
          </a:xfrm>
          <a:prstGeom prst="rect">
            <a:avLst/>
          </a:prstGeom>
          <a:noFill/>
        </p:spPr>
        <p:txBody>
          <a:bodyPr wrap="square" rtlCol="0">
            <a:spAutoFit/>
          </a:bodyPr>
          <a:lstStyle/>
          <a:p>
            <a:pPr algn="ctr"/>
            <a:r>
              <a:rPr lang="en-US" sz="3400" dirty="0" smtClean="0"/>
              <a:t>Halil AKSU</a:t>
            </a:r>
            <a:endParaRPr lang="en-US" sz="3400" dirty="0" smtClean="0"/>
          </a:p>
        </p:txBody>
      </p:sp>
      <p:sp>
        <p:nvSpPr>
          <p:cNvPr id="6" name="TextBox 5"/>
          <p:cNvSpPr txBox="1"/>
          <p:nvPr/>
        </p:nvSpPr>
        <p:spPr>
          <a:xfrm>
            <a:off x="950480" y="1823283"/>
            <a:ext cx="10316274" cy="1969770"/>
          </a:xfrm>
          <a:prstGeom prst="rect">
            <a:avLst/>
          </a:prstGeom>
          <a:noFill/>
          <a:ln>
            <a:noFill/>
          </a:ln>
        </p:spPr>
        <p:txBody>
          <a:bodyPr wrap="square" rtlCol="0">
            <a:spAutoFit/>
          </a:bodyPr>
          <a:lstStyle/>
          <a:p>
            <a:pPr algn="ctr"/>
            <a:r>
              <a:rPr lang="en-US" sz="2000" dirty="0" smtClean="0"/>
              <a:t>MS: University of Southern California, Operations Research</a:t>
            </a:r>
            <a:endParaRPr lang="en-US" sz="2000" dirty="0" smtClean="0"/>
          </a:p>
          <a:p>
            <a:pPr algn="ctr"/>
            <a:endParaRPr lang="en-US" sz="2000" dirty="0" smtClean="0"/>
          </a:p>
          <a:p>
            <a:pPr algn="ctr"/>
            <a:endParaRPr lang="en-US" sz="2200" dirty="0"/>
          </a:p>
          <a:p>
            <a:pPr marL="571500" indent="-571500" algn="ctr">
              <a:buFont typeface="Wingdings" charset="2"/>
              <a:buChar char="Ø"/>
            </a:pPr>
            <a:endParaRPr lang="en-US" sz="2200" dirty="0"/>
          </a:p>
          <a:p>
            <a:pPr algn="ctr"/>
            <a:r>
              <a:rPr lang="en-US" sz="3800" b="1" dirty="0" smtClean="0"/>
              <a:t>Predicting the </a:t>
            </a:r>
            <a:r>
              <a:rPr lang="en-US" sz="3800" b="1" dirty="0" smtClean="0"/>
              <a:t>Value </a:t>
            </a:r>
            <a:r>
              <a:rPr lang="en-US" sz="3800" b="1" dirty="0" smtClean="0"/>
              <a:t>of a Used Vehicle</a:t>
            </a:r>
            <a:endParaRPr lang="en-US" sz="3800" b="1" dirty="0" smtClean="0"/>
          </a:p>
        </p:txBody>
      </p:sp>
      <p:sp>
        <p:nvSpPr>
          <p:cNvPr id="8" name="TextBox 7"/>
          <p:cNvSpPr txBox="1"/>
          <p:nvPr/>
        </p:nvSpPr>
        <p:spPr>
          <a:xfrm>
            <a:off x="3676507" y="5463797"/>
            <a:ext cx="4915183" cy="492443"/>
          </a:xfrm>
          <a:prstGeom prst="rect">
            <a:avLst/>
          </a:prstGeom>
          <a:noFill/>
        </p:spPr>
        <p:txBody>
          <a:bodyPr wrap="square" rtlCol="0">
            <a:spAutoFit/>
          </a:bodyPr>
          <a:lstStyle/>
          <a:p>
            <a:pPr algn="ctr"/>
            <a:r>
              <a:rPr lang="en-US" sz="2600" dirty="0" smtClean="0">
                <a:solidFill>
                  <a:schemeClr val="bg1">
                    <a:lumMod val="75000"/>
                  </a:schemeClr>
                </a:solidFill>
              </a:rPr>
              <a:t>April </a:t>
            </a:r>
            <a:r>
              <a:rPr lang="en-US" sz="2600" dirty="0" smtClean="0">
                <a:solidFill>
                  <a:schemeClr val="bg1">
                    <a:lumMod val="75000"/>
                  </a:schemeClr>
                </a:solidFill>
              </a:rPr>
              <a:t>16</a:t>
            </a:r>
            <a:r>
              <a:rPr lang="en-US" sz="2600" baseline="30000" dirty="0" smtClean="0">
                <a:solidFill>
                  <a:schemeClr val="bg1">
                    <a:lumMod val="75000"/>
                  </a:schemeClr>
                </a:solidFill>
              </a:rPr>
              <a:t>th</a:t>
            </a:r>
            <a:r>
              <a:rPr lang="en-US" sz="2600" dirty="0" smtClean="0">
                <a:solidFill>
                  <a:schemeClr val="bg1">
                    <a:lumMod val="75000"/>
                  </a:schemeClr>
                </a:solidFill>
              </a:rPr>
              <a:t>, 2018</a:t>
            </a:r>
            <a:endParaRPr lang="en-US" sz="2600" dirty="0">
              <a:solidFill>
                <a:schemeClr val="bg1">
                  <a:lumMod val="75000"/>
                </a:schemeClr>
              </a:solidFill>
            </a:endParaRPr>
          </a:p>
        </p:txBody>
      </p:sp>
    </p:spTree>
    <p:extLst>
      <p:ext uri="{BB962C8B-B14F-4D97-AF65-F5344CB8AC3E}">
        <p14:creationId xmlns:p14="http://schemas.microsoft.com/office/powerpoint/2010/main" val="171917478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14455"/>
          </a:xfrm>
          <a:solidFill>
            <a:srgbClr val="009B91"/>
          </a:solidFill>
        </p:spPr>
        <p:txBody>
          <a:bodyPr>
            <a:noAutofit/>
          </a:bodyPr>
          <a:lstStyle/>
          <a:p>
            <a:r>
              <a:rPr lang="en-US" sz="4000" dirty="0" smtClean="0">
                <a:solidFill>
                  <a:schemeClr val="bg1"/>
                </a:solidFill>
                <a:latin typeface="Athelas" charset="0"/>
                <a:ea typeface="Athelas" charset="0"/>
                <a:cs typeface="Athelas" charset="0"/>
              </a:rPr>
              <a:t>Data Visualization:</a:t>
            </a:r>
            <a:endParaRPr lang="en-US" sz="4000" dirty="0">
              <a:solidFill>
                <a:schemeClr val="bg1"/>
              </a:solidFill>
              <a:latin typeface="Athelas" charset="0"/>
              <a:ea typeface="Athelas" charset="0"/>
              <a:cs typeface="Athelas" charset="0"/>
            </a:endParaRPr>
          </a:p>
        </p:txBody>
      </p:sp>
      <p:pic>
        <p:nvPicPr>
          <p:cNvPr id="8" name="Picture 7"/>
          <p:cNvPicPr/>
          <p:nvPr/>
        </p:nvPicPr>
        <p:blipFill>
          <a:blip r:embed="rId3">
            <a:extLst>
              <a:ext uri="{28A0092B-C50C-407E-A947-70E740481C1C}">
                <a14:useLocalDpi xmlns:a14="http://schemas.microsoft.com/office/drawing/2010/main" val="0"/>
              </a:ext>
            </a:extLst>
          </a:blip>
          <a:stretch>
            <a:fillRect/>
          </a:stretch>
        </p:blipFill>
        <p:spPr>
          <a:xfrm>
            <a:off x="7790180" y="1138237"/>
            <a:ext cx="3685540" cy="3045143"/>
          </a:xfrm>
          <a:prstGeom prst="rect">
            <a:avLst/>
          </a:prstGeom>
        </p:spPr>
      </p:pic>
      <p:sp>
        <p:nvSpPr>
          <p:cNvPr id="11" name="Rectangle 10"/>
          <p:cNvSpPr/>
          <p:nvPr/>
        </p:nvSpPr>
        <p:spPr>
          <a:xfrm>
            <a:off x="0" y="708855"/>
            <a:ext cx="7518400" cy="646331"/>
          </a:xfrm>
          <a:prstGeom prst="rect">
            <a:avLst/>
          </a:prstGeom>
          <a:solidFill>
            <a:schemeClr val="accent1"/>
          </a:solidFill>
        </p:spPr>
        <p:txBody>
          <a:bodyPr wrap="square">
            <a:spAutoFit/>
          </a:bodyPr>
          <a:lstStyle/>
          <a:p>
            <a:r>
              <a:rPr lang="en-US" dirty="0">
                <a:solidFill>
                  <a:schemeClr val="bg1"/>
                </a:solidFill>
                <a:latin typeface="Calibri" charset="0"/>
                <a:ea typeface="Calibri" charset="0"/>
                <a:cs typeface="Arial" charset="0"/>
              </a:rPr>
              <a:t>Manual vehicles are more common in Europe. (Knowing that the data set comes from a European website) </a:t>
            </a:r>
            <a:endParaRPr lang="en-US" dirty="0">
              <a:solidFill>
                <a:schemeClr val="bg1"/>
              </a:solidFill>
            </a:endParaRPr>
          </a:p>
        </p:txBody>
      </p:sp>
      <p:pic>
        <p:nvPicPr>
          <p:cNvPr id="12" name="Picture 11"/>
          <p:cNvPicPr/>
          <p:nvPr/>
        </p:nvPicPr>
        <p:blipFill>
          <a:blip r:embed="rId4">
            <a:extLst>
              <a:ext uri="{28A0092B-C50C-407E-A947-70E740481C1C}">
                <a14:useLocalDpi xmlns:a14="http://schemas.microsoft.com/office/drawing/2010/main" val="0"/>
              </a:ext>
            </a:extLst>
          </a:blip>
          <a:stretch>
            <a:fillRect/>
          </a:stretch>
        </p:blipFill>
        <p:spPr>
          <a:xfrm>
            <a:off x="152400" y="3362960"/>
            <a:ext cx="6076950" cy="3220720"/>
          </a:xfrm>
          <a:prstGeom prst="rect">
            <a:avLst/>
          </a:prstGeom>
        </p:spPr>
      </p:pic>
      <p:sp>
        <p:nvSpPr>
          <p:cNvPr id="13" name="Rectangle 12"/>
          <p:cNvSpPr/>
          <p:nvPr/>
        </p:nvSpPr>
        <p:spPr>
          <a:xfrm>
            <a:off x="6343650" y="4320734"/>
            <a:ext cx="5634990" cy="1754326"/>
          </a:xfrm>
          <a:prstGeom prst="rect">
            <a:avLst/>
          </a:prstGeom>
          <a:solidFill>
            <a:schemeClr val="accent1"/>
          </a:solidFill>
        </p:spPr>
        <p:txBody>
          <a:bodyPr wrap="square">
            <a:spAutoFit/>
          </a:bodyPr>
          <a:lstStyle/>
          <a:p>
            <a:r>
              <a:rPr lang="en-US" dirty="0">
                <a:solidFill>
                  <a:schemeClr val="bg1"/>
                </a:solidFill>
              </a:rPr>
              <a:t>Number of vehicles operated by gas is 161.205, whereas the number of vehicles operated by diesel </a:t>
            </a:r>
            <a:r>
              <a:rPr lang="en-US" dirty="0" err="1">
                <a:solidFill>
                  <a:schemeClr val="bg1"/>
                </a:solidFill>
              </a:rPr>
              <a:t>fueltype</a:t>
            </a:r>
            <a:r>
              <a:rPr lang="en-US" dirty="0">
                <a:solidFill>
                  <a:schemeClr val="bg1"/>
                </a:solidFill>
              </a:rPr>
              <a:t> is 84.446. Diesel operated vehicles are very popular in Europe. In addition, liquid petroleum gas (LPG), compressed natural gas(CNG) operated vehicles exist in spite of the of the fact that their number is low.</a:t>
            </a:r>
            <a:r>
              <a:rPr lang="en-US" dirty="0">
                <a:solidFill>
                  <a:schemeClr val="bg1"/>
                </a:solidFill>
              </a:rPr>
              <a:t> </a:t>
            </a:r>
          </a:p>
        </p:txBody>
      </p:sp>
    </p:spTree>
    <p:extLst>
      <p:ext uri="{BB962C8B-B14F-4D97-AF65-F5344CB8AC3E}">
        <p14:creationId xmlns:p14="http://schemas.microsoft.com/office/powerpoint/2010/main" val="96614035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14455"/>
          </a:xfrm>
          <a:solidFill>
            <a:srgbClr val="009B91"/>
          </a:solidFill>
        </p:spPr>
        <p:txBody>
          <a:bodyPr>
            <a:noAutofit/>
          </a:bodyPr>
          <a:lstStyle/>
          <a:p>
            <a:r>
              <a:rPr lang="en-US" sz="4000" dirty="0" smtClean="0">
                <a:solidFill>
                  <a:schemeClr val="bg1"/>
                </a:solidFill>
                <a:latin typeface="Athelas" charset="0"/>
                <a:ea typeface="Athelas" charset="0"/>
                <a:cs typeface="Athelas" charset="0"/>
              </a:rPr>
              <a:t>Data Visualization:</a:t>
            </a:r>
            <a:endParaRPr lang="en-US" sz="4000" dirty="0">
              <a:solidFill>
                <a:schemeClr val="bg1"/>
              </a:solidFill>
              <a:latin typeface="Athelas" charset="0"/>
              <a:ea typeface="Athelas" charset="0"/>
              <a:cs typeface="Athelas" charset="0"/>
            </a:endParaRPr>
          </a:p>
        </p:txBody>
      </p:sp>
      <p:sp>
        <p:nvSpPr>
          <p:cNvPr id="11" name="Rectangle 10"/>
          <p:cNvSpPr/>
          <p:nvPr/>
        </p:nvSpPr>
        <p:spPr>
          <a:xfrm>
            <a:off x="0" y="708855"/>
            <a:ext cx="7518400" cy="1200329"/>
          </a:xfrm>
          <a:prstGeom prst="rect">
            <a:avLst/>
          </a:prstGeom>
          <a:solidFill>
            <a:schemeClr val="accent1"/>
          </a:solidFill>
        </p:spPr>
        <p:txBody>
          <a:bodyPr wrap="square">
            <a:spAutoFit/>
          </a:bodyPr>
          <a:lstStyle/>
          <a:p>
            <a:r>
              <a:rPr lang="en-US" dirty="0">
                <a:solidFill>
                  <a:schemeClr val="bg1"/>
                </a:solidFill>
                <a:latin typeface="Calibri" charset="0"/>
                <a:ea typeface="Calibri" charset="0"/>
                <a:cs typeface="Arial" charset="0"/>
              </a:rPr>
              <a:t>Most Vehicles do not have any repair or damage history. This may be misleading, because most pre-owned cars don’t tend to speak out this information once the potential customer engages and indicates interest in the vehicle. </a:t>
            </a:r>
            <a:endParaRPr lang="en-US" dirty="0">
              <a:solidFill>
                <a:schemeClr val="bg1"/>
              </a:solidFill>
            </a:endParaRPr>
          </a:p>
        </p:txBody>
      </p:sp>
      <p:sp>
        <p:nvSpPr>
          <p:cNvPr id="13" name="Rectangle 12"/>
          <p:cNvSpPr/>
          <p:nvPr/>
        </p:nvSpPr>
        <p:spPr>
          <a:xfrm>
            <a:off x="1405890" y="6042408"/>
            <a:ext cx="5634990" cy="646331"/>
          </a:xfrm>
          <a:prstGeom prst="rect">
            <a:avLst/>
          </a:prstGeom>
          <a:solidFill>
            <a:schemeClr val="accent1"/>
          </a:solidFill>
        </p:spPr>
        <p:txBody>
          <a:bodyPr wrap="square">
            <a:spAutoFit/>
          </a:bodyPr>
          <a:lstStyle/>
          <a:p>
            <a:r>
              <a:rPr lang="en-US" dirty="0">
                <a:solidFill>
                  <a:schemeClr val="bg1"/>
                </a:solidFill>
              </a:rPr>
              <a:t>Golf, Polo, </a:t>
            </a:r>
            <a:r>
              <a:rPr lang="en-US" dirty="0" err="1">
                <a:solidFill>
                  <a:schemeClr val="bg1"/>
                </a:solidFill>
              </a:rPr>
              <a:t>Corsa</a:t>
            </a:r>
            <a:r>
              <a:rPr lang="en-US" dirty="0">
                <a:solidFill>
                  <a:schemeClr val="bg1"/>
                </a:solidFill>
              </a:rPr>
              <a:t>, Passat are the most common models in Europe.</a:t>
            </a:r>
          </a:p>
        </p:txBody>
      </p:sp>
      <p:pic>
        <p:nvPicPr>
          <p:cNvPr id="7" name="Picture 6"/>
          <p:cNvPicPr/>
          <p:nvPr/>
        </p:nvPicPr>
        <p:blipFill>
          <a:blip r:embed="rId3">
            <a:extLst>
              <a:ext uri="{28A0092B-C50C-407E-A947-70E740481C1C}">
                <a14:useLocalDpi xmlns:a14="http://schemas.microsoft.com/office/drawing/2010/main" val="0"/>
              </a:ext>
            </a:extLst>
          </a:blip>
          <a:stretch>
            <a:fillRect/>
          </a:stretch>
        </p:blipFill>
        <p:spPr>
          <a:xfrm>
            <a:off x="7812405" y="708855"/>
            <a:ext cx="4166235" cy="3515995"/>
          </a:xfrm>
          <a:prstGeom prst="rect">
            <a:avLst/>
          </a:prstGeom>
        </p:spPr>
      </p:pic>
      <p:pic>
        <p:nvPicPr>
          <p:cNvPr id="9" name="Picture 8"/>
          <p:cNvPicPr/>
          <p:nvPr/>
        </p:nvPicPr>
        <p:blipFill>
          <a:blip r:embed="rId4">
            <a:extLst>
              <a:ext uri="{28A0092B-C50C-407E-A947-70E740481C1C}">
                <a14:useLocalDpi xmlns:a14="http://schemas.microsoft.com/office/drawing/2010/main" val="0"/>
              </a:ext>
            </a:extLst>
          </a:blip>
          <a:stretch>
            <a:fillRect/>
          </a:stretch>
        </p:blipFill>
        <p:spPr>
          <a:xfrm>
            <a:off x="207010" y="3531307"/>
            <a:ext cx="7311390" cy="2309423"/>
          </a:xfrm>
          <a:prstGeom prst="rect">
            <a:avLst/>
          </a:prstGeom>
        </p:spPr>
      </p:pic>
    </p:spTree>
    <p:extLst>
      <p:ext uri="{BB962C8B-B14F-4D97-AF65-F5344CB8AC3E}">
        <p14:creationId xmlns:p14="http://schemas.microsoft.com/office/powerpoint/2010/main" val="8874049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14455"/>
          </a:xfrm>
          <a:solidFill>
            <a:srgbClr val="009B91"/>
          </a:solidFill>
        </p:spPr>
        <p:txBody>
          <a:bodyPr>
            <a:noAutofit/>
          </a:bodyPr>
          <a:lstStyle/>
          <a:p>
            <a:r>
              <a:rPr lang="en-US" sz="4000" dirty="0" smtClean="0">
                <a:solidFill>
                  <a:schemeClr val="bg1"/>
                </a:solidFill>
                <a:latin typeface="Athelas" charset="0"/>
                <a:ea typeface="Athelas" charset="0"/>
                <a:cs typeface="Athelas" charset="0"/>
              </a:rPr>
              <a:t>Data Visualization:</a:t>
            </a:r>
            <a:endParaRPr lang="en-US" sz="4000" dirty="0">
              <a:solidFill>
                <a:schemeClr val="bg1"/>
              </a:solidFill>
              <a:latin typeface="Athelas" charset="0"/>
              <a:ea typeface="Athelas" charset="0"/>
              <a:cs typeface="Athelas" charset="0"/>
            </a:endParaRPr>
          </a:p>
        </p:txBody>
      </p:sp>
      <p:sp>
        <p:nvSpPr>
          <p:cNvPr id="11" name="Rectangle 10"/>
          <p:cNvSpPr/>
          <p:nvPr/>
        </p:nvSpPr>
        <p:spPr>
          <a:xfrm>
            <a:off x="0" y="708855"/>
            <a:ext cx="3740150" cy="923330"/>
          </a:xfrm>
          <a:prstGeom prst="rect">
            <a:avLst/>
          </a:prstGeom>
          <a:solidFill>
            <a:schemeClr val="accent1"/>
          </a:solidFill>
        </p:spPr>
        <p:txBody>
          <a:bodyPr wrap="square">
            <a:spAutoFit/>
          </a:bodyPr>
          <a:lstStyle/>
          <a:p>
            <a:r>
              <a:rPr lang="en-US" dirty="0">
                <a:solidFill>
                  <a:schemeClr val="bg1"/>
                </a:solidFill>
              </a:rPr>
              <a:t>VW, BMW, Mercedes Benz, Opel, Audi, Ford keep the leading positions compared to other brands in Europe.</a:t>
            </a:r>
          </a:p>
        </p:txBody>
      </p:sp>
      <p:sp>
        <p:nvSpPr>
          <p:cNvPr id="13" name="Rectangle 12"/>
          <p:cNvSpPr/>
          <p:nvPr/>
        </p:nvSpPr>
        <p:spPr>
          <a:xfrm>
            <a:off x="6096000" y="4213608"/>
            <a:ext cx="5634990" cy="646331"/>
          </a:xfrm>
          <a:prstGeom prst="rect">
            <a:avLst/>
          </a:prstGeom>
          <a:solidFill>
            <a:schemeClr val="accent1"/>
          </a:solidFill>
        </p:spPr>
        <p:txBody>
          <a:bodyPr wrap="square">
            <a:spAutoFit/>
          </a:bodyPr>
          <a:lstStyle/>
          <a:p>
            <a:r>
              <a:rPr lang="en-US" dirty="0">
                <a:solidFill>
                  <a:schemeClr val="bg1"/>
                </a:solidFill>
              </a:rPr>
              <a:t>Number of Limousine (Sedan) vehicles is 73701, </a:t>
            </a:r>
            <a:r>
              <a:rPr lang="en-US" dirty="0" err="1">
                <a:solidFill>
                  <a:schemeClr val="bg1"/>
                </a:solidFill>
              </a:rPr>
              <a:t>wheres</a:t>
            </a:r>
            <a:r>
              <a:rPr lang="en-US" dirty="0">
                <a:solidFill>
                  <a:schemeClr val="bg1"/>
                </a:solidFill>
              </a:rPr>
              <a:t> that of SUVs is 11638.</a:t>
            </a:r>
          </a:p>
        </p:txBody>
      </p:sp>
      <p:pic>
        <p:nvPicPr>
          <p:cNvPr id="8" name="Picture 7"/>
          <p:cNvPicPr/>
          <p:nvPr/>
        </p:nvPicPr>
        <p:blipFill>
          <a:blip r:embed="rId3">
            <a:extLst>
              <a:ext uri="{28A0092B-C50C-407E-A947-70E740481C1C}">
                <a14:useLocalDpi xmlns:a14="http://schemas.microsoft.com/office/drawing/2010/main" val="0"/>
              </a:ext>
            </a:extLst>
          </a:blip>
          <a:stretch>
            <a:fillRect/>
          </a:stretch>
        </p:blipFill>
        <p:spPr>
          <a:xfrm>
            <a:off x="3759200" y="614455"/>
            <a:ext cx="8413750" cy="2803115"/>
          </a:xfrm>
          <a:prstGeom prst="rect">
            <a:avLst/>
          </a:prstGeom>
        </p:spPr>
      </p:pic>
      <p:pic>
        <p:nvPicPr>
          <p:cNvPr id="10" name="Picture 9"/>
          <p:cNvPicPr/>
          <p:nvPr/>
        </p:nvPicPr>
        <p:blipFill>
          <a:blip r:embed="rId4">
            <a:extLst>
              <a:ext uri="{28A0092B-C50C-407E-A947-70E740481C1C}">
                <a14:useLocalDpi xmlns:a14="http://schemas.microsoft.com/office/drawing/2010/main" val="0"/>
              </a:ext>
            </a:extLst>
          </a:blip>
          <a:stretch>
            <a:fillRect/>
          </a:stretch>
        </p:blipFill>
        <p:spPr>
          <a:xfrm>
            <a:off x="0" y="3417570"/>
            <a:ext cx="5943600" cy="3349625"/>
          </a:xfrm>
          <a:prstGeom prst="rect">
            <a:avLst/>
          </a:prstGeom>
        </p:spPr>
      </p:pic>
    </p:spTree>
    <p:extLst>
      <p:ext uri="{BB962C8B-B14F-4D97-AF65-F5344CB8AC3E}">
        <p14:creationId xmlns:p14="http://schemas.microsoft.com/office/powerpoint/2010/main" val="21414340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14455"/>
          </a:xfrm>
          <a:solidFill>
            <a:srgbClr val="009B91"/>
          </a:solidFill>
        </p:spPr>
        <p:txBody>
          <a:bodyPr>
            <a:noAutofit/>
          </a:bodyPr>
          <a:lstStyle/>
          <a:p>
            <a:r>
              <a:rPr lang="en-US" sz="4000" dirty="0" smtClean="0">
                <a:solidFill>
                  <a:schemeClr val="bg1"/>
                </a:solidFill>
                <a:latin typeface="Athelas" charset="0"/>
                <a:ea typeface="Athelas" charset="0"/>
                <a:cs typeface="Athelas" charset="0"/>
              </a:rPr>
              <a:t>Data Visualization:</a:t>
            </a:r>
            <a:endParaRPr lang="en-US" sz="4000" dirty="0">
              <a:solidFill>
                <a:schemeClr val="bg1"/>
              </a:solidFill>
              <a:latin typeface="Athelas" charset="0"/>
              <a:ea typeface="Athelas" charset="0"/>
              <a:cs typeface="Athelas" charset="0"/>
            </a:endParaRPr>
          </a:p>
        </p:txBody>
      </p:sp>
      <p:sp>
        <p:nvSpPr>
          <p:cNvPr id="11" name="Rectangle 10"/>
          <p:cNvSpPr/>
          <p:nvPr/>
        </p:nvSpPr>
        <p:spPr>
          <a:xfrm>
            <a:off x="0" y="708855"/>
            <a:ext cx="3740150" cy="1200329"/>
          </a:xfrm>
          <a:prstGeom prst="rect">
            <a:avLst/>
          </a:prstGeom>
          <a:solidFill>
            <a:schemeClr val="accent1"/>
          </a:solidFill>
        </p:spPr>
        <p:txBody>
          <a:bodyPr wrap="square">
            <a:spAutoFit/>
          </a:bodyPr>
          <a:lstStyle/>
          <a:p>
            <a:r>
              <a:rPr lang="en-US" dirty="0">
                <a:solidFill>
                  <a:schemeClr val="bg1"/>
                </a:solidFill>
              </a:rPr>
              <a:t>It is easy to examine </a:t>
            </a:r>
            <a:r>
              <a:rPr lang="en-US" dirty="0" smtClean="0">
                <a:solidFill>
                  <a:schemeClr val="bg1"/>
                </a:solidFill>
              </a:rPr>
              <a:t>from this chart that </a:t>
            </a:r>
            <a:r>
              <a:rPr lang="en-US" dirty="0" err="1">
                <a:solidFill>
                  <a:schemeClr val="bg1"/>
                </a:solidFill>
              </a:rPr>
              <a:t>Mercedes_benz</a:t>
            </a:r>
            <a:r>
              <a:rPr lang="en-US" dirty="0">
                <a:solidFill>
                  <a:schemeClr val="bg1"/>
                </a:solidFill>
              </a:rPr>
              <a:t>, Audi, Porsche, BMW, Land Rover are the most expensive vehicles </a:t>
            </a:r>
            <a:endParaRPr lang="en-US" dirty="0">
              <a:solidFill>
                <a:schemeClr val="bg1"/>
              </a:solidFill>
            </a:endParaRPr>
          </a:p>
        </p:txBody>
      </p:sp>
      <p:sp>
        <p:nvSpPr>
          <p:cNvPr id="13" name="Rectangle 12"/>
          <p:cNvSpPr/>
          <p:nvPr/>
        </p:nvSpPr>
        <p:spPr>
          <a:xfrm>
            <a:off x="6366510" y="4939281"/>
            <a:ext cx="5634990" cy="1477328"/>
          </a:xfrm>
          <a:prstGeom prst="rect">
            <a:avLst/>
          </a:prstGeom>
          <a:solidFill>
            <a:schemeClr val="accent1"/>
          </a:solidFill>
        </p:spPr>
        <p:txBody>
          <a:bodyPr wrap="square">
            <a:spAutoFit/>
          </a:bodyPr>
          <a:lstStyle/>
          <a:p>
            <a:r>
              <a:rPr lang="en-US" dirty="0">
                <a:solidFill>
                  <a:schemeClr val="bg1"/>
                </a:solidFill>
              </a:rPr>
              <a:t>The most expensive vehicles are usually of the </a:t>
            </a:r>
            <a:r>
              <a:rPr lang="en-US" dirty="0" err="1">
                <a:solidFill>
                  <a:schemeClr val="bg1"/>
                </a:solidFill>
              </a:rPr>
              <a:t>fueltype</a:t>
            </a:r>
            <a:r>
              <a:rPr lang="en-US" dirty="0">
                <a:solidFill>
                  <a:schemeClr val="bg1"/>
                </a:solidFill>
              </a:rPr>
              <a:t> , gas however, there are some number of diesel operated vehicles with a high value. This chart indicates that most hybrid and electric vehicles are not of high values although they are the new generation vehicles.</a:t>
            </a:r>
          </a:p>
        </p:txBody>
      </p:sp>
      <p:pic>
        <p:nvPicPr>
          <p:cNvPr id="9" name="Picture 8"/>
          <p:cNvPicPr/>
          <p:nvPr/>
        </p:nvPicPr>
        <p:blipFill>
          <a:blip r:embed="rId3">
            <a:extLst>
              <a:ext uri="{28A0092B-C50C-407E-A947-70E740481C1C}">
                <a14:useLocalDpi xmlns:a14="http://schemas.microsoft.com/office/drawing/2010/main" val="0"/>
              </a:ext>
            </a:extLst>
          </a:blip>
          <a:stretch>
            <a:fillRect/>
          </a:stretch>
        </p:blipFill>
        <p:spPr>
          <a:xfrm>
            <a:off x="-38100" y="3318510"/>
            <a:ext cx="5943600" cy="3539490"/>
          </a:xfrm>
          <a:prstGeom prst="rect">
            <a:avLst/>
          </a:prstGeom>
        </p:spPr>
      </p:pic>
      <p:pic>
        <p:nvPicPr>
          <p:cNvPr id="7" name="Picture 6"/>
          <p:cNvPicPr/>
          <p:nvPr/>
        </p:nvPicPr>
        <p:blipFill>
          <a:blip r:embed="rId4">
            <a:extLst>
              <a:ext uri="{28A0092B-C50C-407E-A947-70E740481C1C}">
                <a14:useLocalDpi xmlns:a14="http://schemas.microsoft.com/office/drawing/2010/main" val="0"/>
              </a:ext>
            </a:extLst>
          </a:blip>
          <a:stretch>
            <a:fillRect/>
          </a:stretch>
        </p:blipFill>
        <p:spPr>
          <a:xfrm>
            <a:off x="3883660" y="614455"/>
            <a:ext cx="8117840" cy="3934685"/>
          </a:xfrm>
          <a:prstGeom prst="rect">
            <a:avLst/>
          </a:prstGeom>
        </p:spPr>
      </p:pic>
    </p:spTree>
    <p:extLst>
      <p:ext uri="{BB962C8B-B14F-4D97-AF65-F5344CB8AC3E}">
        <p14:creationId xmlns:p14="http://schemas.microsoft.com/office/powerpoint/2010/main" val="6961254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14455"/>
          </a:xfrm>
          <a:solidFill>
            <a:srgbClr val="009B91"/>
          </a:solidFill>
        </p:spPr>
        <p:txBody>
          <a:bodyPr>
            <a:noAutofit/>
          </a:bodyPr>
          <a:lstStyle/>
          <a:p>
            <a:r>
              <a:rPr lang="en-US" sz="4000" dirty="0" smtClean="0">
                <a:solidFill>
                  <a:schemeClr val="bg1"/>
                </a:solidFill>
                <a:latin typeface="Athelas" charset="0"/>
                <a:ea typeface="Athelas" charset="0"/>
                <a:cs typeface="Athelas" charset="0"/>
              </a:rPr>
              <a:t>Data Visualization:</a:t>
            </a:r>
            <a:endParaRPr lang="en-US" sz="4000" dirty="0">
              <a:solidFill>
                <a:schemeClr val="bg1"/>
              </a:solidFill>
              <a:latin typeface="Athelas" charset="0"/>
              <a:ea typeface="Athelas" charset="0"/>
              <a:cs typeface="Athelas" charset="0"/>
            </a:endParaRPr>
          </a:p>
        </p:txBody>
      </p:sp>
      <p:sp>
        <p:nvSpPr>
          <p:cNvPr id="11" name="Rectangle 10"/>
          <p:cNvSpPr/>
          <p:nvPr/>
        </p:nvSpPr>
        <p:spPr>
          <a:xfrm>
            <a:off x="0" y="708855"/>
            <a:ext cx="3740150" cy="1754326"/>
          </a:xfrm>
          <a:prstGeom prst="rect">
            <a:avLst/>
          </a:prstGeom>
          <a:solidFill>
            <a:schemeClr val="accent1"/>
          </a:solidFill>
        </p:spPr>
        <p:txBody>
          <a:bodyPr wrap="square">
            <a:spAutoFit/>
          </a:bodyPr>
          <a:lstStyle/>
          <a:p>
            <a:r>
              <a:rPr lang="en-US" dirty="0">
                <a:solidFill>
                  <a:schemeClr val="bg1"/>
                </a:solidFill>
              </a:rPr>
              <a:t>The vehicles with a low mileage tend to be the most expensive vehicles as shown on the chart. Some old vehicles with a high value exist. This is most likely due to the condition of the vehicle (classic).</a:t>
            </a:r>
          </a:p>
        </p:txBody>
      </p:sp>
      <p:sp>
        <p:nvSpPr>
          <p:cNvPr id="13" name="Rectangle 12"/>
          <p:cNvSpPr/>
          <p:nvPr/>
        </p:nvSpPr>
        <p:spPr>
          <a:xfrm>
            <a:off x="6366510" y="4939281"/>
            <a:ext cx="5634990" cy="646331"/>
          </a:xfrm>
          <a:prstGeom prst="rect">
            <a:avLst/>
          </a:prstGeom>
          <a:solidFill>
            <a:schemeClr val="accent1"/>
          </a:solidFill>
        </p:spPr>
        <p:txBody>
          <a:bodyPr wrap="square">
            <a:spAutoFit/>
          </a:bodyPr>
          <a:lstStyle/>
          <a:p>
            <a:r>
              <a:rPr lang="en-US" dirty="0">
                <a:solidFill>
                  <a:schemeClr val="bg1"/>
                </a:solidFill>
              </a:rPr>
              <a:t>Postal code of '45000' is the town that the highest number of cars are loaded into the website for sale.</a:t>
            </a:r>
          </a:p>
        </p:txBody>
      </p:sp>
      <p:pic>
        <p:nvPicPr>
          <p:cNvPr id="8" name="Picture 7"/>
          <p:cNvPicPr/>
          <p:nvPr/>
        </p:nvPicPr>
        <p:blipFill>
          <a:blip r:embed="rId3">
            <a:extLst>
              <a:ext uri="{28A0092B-C50C-407E-A947-70E740481C1C}">
                <a14:useLocalDpi xmlns:a14="http://schemas.microsoft.com/office/drawing/2010/main" val="0"/>
              </a:ext>
            </a:extLst>
          </a:blip>
          <a:stretch>
            <a:fillRect/>
          </a:stretch>
        </p:blipFill>
        <p:spPr>
          <a:xfrm>
            <a:off x="3855720" y="708854"/>
            <a:ext cx="8145780" cy="2971605"/>
          </a:xfrm>
          <a:prstGeom prst="rect">
            <a:avLst/>
          </a:prstGeom>
        </p:spPr>
      </p:pic>
      <p:pic>
        <p:nvPicPr>
          <p:cNvPr id="10" name="Picture 9"/>
          <p:cNvPicPr/>
          <p:nvPr/>
        </p:nvPicPr>
        <p:blipFill>
          <a:blip r:embed="rId4">
            <a:extLst>
              <a:ext uri="{28A0092B-C50C-407E-A947-70E740481C1C}">
                <a14:useLocalDpi xmlns:a14="http://schemas.microsoft.com/office/drawing/2010/main" val="0"/>
              </a:ext>
            </a:extLst>
          </a:blip>
          <a:stretch>
            <a:fillRect/>
          </a:stretch>
        </p:blipFill>
        <p:spPr>
          <a:xfrm>
            <a:off x="0" y="3680458"/>
            <a:ext cx="6366510" cy="2823211"/>
          </a:xfrm>
          <a:prstGeom prst="rect">
            <a:avLst/>
          </a:prstGeom>
        </p:spPr>
      </p:pic>
    </p:spTree>
    <p:extLst>
      <p:ext uri="{BB962C8B-B14F-4D97-AF65-F5344CB8AC3E}">
        <p14:creationId xmlns:p14="http://schemas.microsoft.com/office/powerpoint/2010/main" val="159701768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14455"/>
          </a:xfrm>
          <a:solidFill>
            <a:srgbClr val="009B91"/>
          </a:solidFill>
        </p:spPr>
        <p:txBody>
          <a:bodyPr>
            <a:noAutofit/>
          </a:bodyPr>
          <a:lstStyle/>
          <a:p>
            <a:r>
              <a:rPr lang="en-US" sz="4000" dirty="0" smtClean="0">
                <a:solidFill>
                  <a:schemeClr val="bg1"/>
                </a:solidFill>
                <a:latin typeface="Athelas" charset="0"/>
                <a:ea typeface="Athelas" charset="0"/>
                <a:cs typeface="Athelas" charset="0"/>
              </a:rPr>
              <a:t>Data Visualization:</a:t>
            </a:r>
            <a:endParaRPr lang="en-US" sz="4000" dirty="0">
              <a:solidFill>
                <a:schemeClr val="bg1"/>
              </a:solidFill>
              <a:latin typeface="Athelas" charset="0"/>
              <a:ea typeface="Athelas" charset="0"/>
              <a:cs typeface="Athelas" charset="0"/>
            </a:endParaRPr>
          </a:p>
        </p:txBody>
      </p:sp>
      <p:sp>
        <p:nvSpPr>
          <p:cNvPr id="11" name="Rectangle 10"/>
          <p:cNvSpPr/>
          <p:nvPr/>
        </p:nvSpPr>
        <p:spPr>
          <a:xfrm>
            <a:off x="0" y="708855"/>
            <a:ext cx="3740150" cy="1200329"/>
          </a:xfrm>
          <a:prstGeom prst="rect">
            <a:avLst/>
          </a:prstGeom>
          <a:solidFill>
            <a:schemeClr val="accent1"/>
          </a:solidFill>
        </p:spPr>
        <p:txBody>
          <a:bodyPr wrap="square">
            <a:spAutoFit/>
          </a:bodyPr>
          <a:lstStyle/>
          <a:p>
            <a:r>
              <a:rPr lang="en-US" dirty="0">
                <a:solidFill>
                  <a:schemeClr val="bg1"/>
                </a:solidFill>
              </a:rPr>
              <a:t>A rise on the values of the vehicles loaded from the towns with </a:t>
            </a:r>
            <a:r>
              <a:rPr lang="en-US" dirty="0" err="1">
                <a:solidFill>
                  <a:schemeClr val="bg1"/>
                </a:solidFill>
              </a:rPr>
              <a:t>postel</a:t>
            </a:r>
            <a:r>
              <a:rPr lang="en-US" dirty="0">
                <a:solidFill>
                  <a:schemeClr val="bg1"/>
                </a:solidFill>
              </a:rPr>
              <a:t> Codes of 80.000 and 85.000 is obvious on the scatter.</a:t>
            </a:r>
          </a:p>
        </p:txBody>
      </p:sp>
      <p:sp>
        <p:nvSpPr>
          <p:cNvPr id="13" name="Rectangle 12"/>
          <p:cNvSpPr/>
          <p:nvPr/>
        </p:nvSpPr>
        <p:spPr>
          <a:xfrm>
            <a:off x="3943350" y="4916421"/>
            <a:ext cx="5634990" cy="1200329"/>
          </a:xfrm>
          <a:prstGeom prst="rect">
            <a:avLst/>
          </a:prstGeom>
          <a:solidFill>
            <a:schemeClr val="accent1"/>
          </a:solidFill>
        </p:spPr>
        <p:txBody>
          <a:bodyPr wrap="square">
            <a:spAutoFit/>
          </a:bodyPr>
          <a:lstStyle/>
          <a:p>
            <a:r>
              <a:rPr lang="en-US" dirty="0">
                <a:solidFill>
                  <a:schemeClr val="bg1"/>
                </a:solidFill>
              </a:rPr>
              <a:t>It is clear that the vehicles until the age of 10 have the highest values although some old vehicles with a high value exist. It is easy to interpret these vehicles are classic vehicles.</a:t>
            </a:r>
          </a:p>
        </p:txBody>
      </p:sp>
      <p:pic>
        <p:nvPicPr>
          <p:cNvPr id="7" name="Picture 6"/>
          <p:cNvPicPr/>
          <p:nvPr/>
        </p:nvPicPr>
        <p:blipFill>
          <a:blip r:embed="rId3">
            <a:extLst>
              <a:ext uri="{28A0092B-C50C-407E-A947-70E740481C1C}">
                <a14:useLocalDpi xmlns:a14="http://schemas.microsoft.com/office/drawing/2010/main" val="0"/>
              </a:ext>
            </a:extLst>
          </a:blip>
          <a:stretch>
            <a:fillRect/>
          </a:stretch>
        </p:blipFill>
        <p:spPr>
          <a:xfrm>
            <a:off x="4113847" y="708854"/>
            <a:ext cx="7887653" cy="3634545"/>
          </a:xfrm>
          <a:prstGeom prst="rect">
            <a:avLst/>
          </a:prstGeom>
        </p:spPr>
      </p:pic>
      <p:pic>
        <p:nvPicPr>
          <p:cNvPr id="9" name="Picture 8"/>
          <p:cNvPicPr/>
          <p:nvPr/>
        </p:nvPicPr>
        <p:blipFill>
          <a:blip r:embed="rId4">
            <a:extLst>
              <a:ext uri="{28A0092B-C50C-407E-A947-70E740481C1C}">
                <a14:useLocalDpi xmlns:a14="http://schemas.microsoft.com/office/drawing/2010/main" val="0"/>
              </a:ext>
            </a:extLst>
          </a:blip>
          <a:stretch>
            <a:fillRect/>
          </a:stretch>
        </p:blipFill>
        <p:spPr>
          <a:xfrm>
            <a:off x="165417" y="3209290"/>
            <a:ext cx="3574733" cy="3328670"/>
          </a:xfrm>
          <a:prstGeom prst="rect">
            <a:avLst/>
          </a:prstGeom>
        </p:spPr>
      </p:pic>
    </p:spTree>
    <p:extLst>
      <p:ext uri="{BB962C8B-B14F-4D97-AF65-F5344CB8AC3E}">
        <p14:creationId xmlns:p14="http://schemas.microsoft.com/office/powerpoint/2010/main" val="17583243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p:nvPr/>
        </p:nvPicPr>
        <p:blipFill>
          <a:blip r:embed="rId3">
            <a:extLst>
              <a:ext uri="{28A0092B-C50C-407E-A947-70E740481C1C}">
                <a14:useLocalDpi xmlns:a14="http://schemas.microsoft.com/office/drawing/2010/main" val="0"/>
              </a:ext>
            </a:extLst>
          </a:blip>
          <a:stretch>
            <a:fillRect/>
          </a:stretch>
        </p:blipFill>
        <p:spPr>
          <a:xfrm>
            <a:off x="2343150" y="1402715"/>
            <a:ext cx="7905750" cy="5501005"/>
          </a:xfrm>
          <a:prstGeom prst="rect">
            <a:avLst/>
          </a:prstGeom>
        </p:spPr>
      </p:pic>
      <p:sp>
        <p:nvSpPr>
          <p:cNvPr id="2" name="Title 1"/>
          <p:cNvSpPr>
            <a:spLocks noGrp="1"/>
          </p:cNvSpPr>
          <p:nvPr>
            <p:ph type="title"/>
          </p:nvPr>
        </p:nvSpPr>
        <p:spPr>
          <a:xfrm>
            <a:off x="0" y="0"/>
            <a:ext cx="12192000" cy="614455"/>
          </a:xfrm>
          <a:solidFill>
            <a:srgbClr val="009B91"/>
          </a:solidFill>
        </p:spPr>
        <p:txBody>
          <a:bodyPr>
            <a:noAutofit/>
          </a:bodyPr>
          <a:lstStyle/>
          <a:p>
            <a:r>
              <a:rPr lang="en-US" sz="4000" dirty="0" smtClean="0">
                <a:solidFill>
                  <a:schemeClr val="bg1"/>
                </a:solidFill>
                <a:latin typeface="Athelas" charset="0"/>
                <a:ea typeface="Athelas" charset="0"/>
                <a:cs typeface="Athelas" charset="0"/>
              </a:rPr>
              <a:t>Data Visualization:</a:t>
            </a:r>
            <a:endParaRPr lang="en-US" sz="4000" dirty="0">
              <a:solidFill>
                <a:schemeClr val="bg1"/>
              </a:solidFill>
              <a:latin typeface="Athelas" charset="0"/>
              <a:ea typeface="Athelas" charset="0"/>
              <a:cs typeface="Athelas" charset="0"/>
            </a:endParaRPr>
          </a:p>
        </p:txBody>
      </p:sp>
      <p:sp>
        <p:nvSpPr>
          <p:cNvPr id="11" name="Rectangle 10"/>
          <p:cNvSpPr/>
          <p:nvPr/>
        </p:nvSpPr>
        <p:spPr>
          <a:xfrm>
            <a:off x="0" y="708854"/>
            <a:ext cx="11910060" cy="923330"/>
          </a:xfrm>
          <a:prstGeom prst="rect">
            <a:avLst/>
          </a:prstGeom>
          <a:solidFill>
            <a:schemeClr val="accent1"/>
          </a:solidFill>
        </p:spPr>
        <p:txBody>
          <a:bodyPr wrap="square">
            <a:spAutoFit/>
          </a:bodyPr>
          <a:lstStyle/>
          <a:p>
            <a:r>
              <a:rPr lang="en-US" dirty="0">
                <a:solidFill>
                  <a:schemeClr val="bg1"/>
                </a:solidFill>
              </a:rPr>
              <a:t>From the chart above, we can interpret that ‘</a:t>
            </a:r>
            <a:r>
              <a:rPr lang="en-US" dirty="0" err="1">
                <a:solidFill>
                  <a:schemeClr val="bg1"/>
                </a:solidFill>
              </a:rPr>
              <a:t>yearOfRegistration</a:t>
            </a:r>
            <a:r>
              <a:rPr lang="en-US" dirty="0">
                <a:solidFill>
                  <a:schemeClr val="bg1"/>
                </a:solidFill>
              </a:rPr>
              <a:t>/Age (same indicator)’ features have a positive </a:t>
            </a:r>
            <a:r>
              <a:rPr lang="en-US" dirty="0" smtClean="0">
                <a:solidFill>
                  <a:schemeClr val="bg1"/>
                </a:solidFill>
              </a:rPr>
              <a:t>correlation of 0.52 </a:t>
            </a:r>
            <a:r>
              <a:rPr lang="en-US" dirty="0">
                <a:solidFill>
                  <a:schemeClr val="bg1"/>
                </a:solidFill>
              </a:rPr>
              <a:t>with ‘price’ feature. ‘</a:t>
            </a:r>
            <a:r>
              <a:rPr lang="en-US" dirty="0" err="1">
                <a:solidFill>
                  <a:schemeClr val="bg1"/>
                </a:solidFill>
              </a:rPr>
              <a:t>powerPS</a:t>
            </a:r>
            <a:r>
              <a:rPr lang="en-US" dirty="0">
                <a:solidFill>
                  <a:schemeClr val="bg1"/>
                </a:solidFill>
              </a:rPr>
              <a:t>’ feature which indicates the horsepower of the vehicles have a positive correlation </a:t>
            </a:r>
            <a:r>
              <a:rPr lang="en-US" dirty="0" smtClean="0">
                <a:solidFill>
                  <a:schemeClr val="bg1"/>
                </a:solidFill>
              </a:rPr>
              <a:t>of 0.59 </a:t>
            </a:r>
            <a:r>
              <a:rPr lang="en-US" dirty="0">
                <a:solidFill>
                  <a:schemeClr val="bg1"/>
                </a:solidFill>
              </a:rPr>
              <a:t>with ‘price’ feature. ‘</a:t>
            </a:r>
            <a:r>
              <a:rPr lang="en-US" dirty="0" err="1">
                <a:solidFill>
                  <a:schemeClr val="bg1"/>
                </a:solidFill>
              </a:rPr>
              <a:t>PostalCode</a:t>
            </a:r>
            <a:r>
              <a:rPr lang="en-US" dirty="0">
                <a:solidFill>
                  <a:schemeClr val="bg1"/>
                </a:solidFill>
              </a:rPr>
              <a:t>’ has a slight correlation with ‘price’ feature.</a:t>
            </a:r>
          </a:p>
        </p:txBody>
      </p:sp>
    </p:spTree>
    <p:extLst>
      <p:ext uri="{BB962C8B-B14F-4D97-AF65-F5344CB8AC3E}">
        <p14:creationId xmlns:p14="http://schemas.microsoft.com/office/powerpoint/2010/main" val="8254371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14455"/>
          </a:xfrm>
          <a:solidFill>
            <a:srgbClr val="009B91"/>
          </a:solidFill>
        </p:spPr>
        <p:txBody>
          <a:bodyPr>
            <a:noAutofit/>
          </a:bodyPr>
          <a:lstStyle/>
          <a:p>
            <a:r>
              <a:rPr lang="en-US" sz="4000" dirty="0" smtClean="0">
                <a:solidFill>
                  <a:schemeClr val="bg1"/>
                </a:solidFill>
                <a:latin typeface="Athelas" charset="0"/>
                <a:ea typeface="Athelas" charset="0"/>
                <a:cs typeface="Athelas" charset="0"/>
              </a:rPr>
              <a:t>Inferential Statistics:</a:t>
            </a:r>
            <a:endParaRPr lang="en-US" sz="4000" dirty="0">
              <a:solidFill>
                <a:schemeClr val="bg1"/>
              </a:solidFill>
              <a:latin typeface="Athelas" charset="0"/>
              <a:ea typeface="Athelas" charset="0"/>
              <a:cs typeface="Athelas" charset="0"/>
            </a:endParaRPr>
          </a:p>
        </p:txBody>
      </p:sp>
      <p:sp>
        <p:nvSpPr>
          <p:cNvPr id="11" name="Rectangle 10"/>
          <p:cNvSpPr/>
          <p:nvPr/>
        </p:nvSpPr>
        <p:spPr>
          <a:xfrm>
            <a:off x="6663690" y="3698015"/>
            <a:ext cx="5223510" cy="1754326"/>
          </a:xfrm>
          <a:prstGeom prst="rect">
            <a:avLst/>
          </a:prstGeom>
          <a:solidFill>
            <a:schemeClr val="accent1"/>
          </a:solidFill>
        </p:spPr>
        <p:txBody>
          <a:bodyPr wrap="square">
            <a:spAutoFit/>
          </a:bodyPr>
          <a:lstStyle/>
          <a:p>
            <a:r>
              <a:rPr lang="en-US" dirty="0">
                <a:solidFill>
                  <a:schemeClr val="bg1"/>
                </a:solidFill>
              </a:rPr>
              <a:t>The values (price) of used vehicles data do not seem to come from a normal distribution. According to the linear regression theorem, it doesn’t have to come from normal distribution taking into consideration that value feature will be the target (y) as long as the residuals (</a:t>
            </a:r>
            <a:r>
              <a:rPr lang="en-US" dirty="0" err="1">
                <a:solidFill>
                  <a:schemeClr val="bg1"/>
                </a:solidFill>
              </a:rPr>
              <a:t>i.i.d</a:t>
            </a:r>
            <a:r>
              <a:rPr lang="en-US" dirty="0">
                <a:solidFill>
                  <a:schemeClr val="bg1"/>
                </a:solidFill>
              </a:rPr>
              <a:t>) are normally distributed.</a:t>
            </a:r>
            <a:r>
              <a:rPr lang="en-US" dirty="0">
                <a:solidFill>
                  <a:schemeClr val="bg1"/>
                </a:solidFill>
              </a:rPr>
              <a:t> </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14455"/>
            <a:ext cx="10058400" cy="246910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936509"/>
            <a:ext cx="6469380" cy="3921491"/>
          </a:xfrm>
          <a:prstGeom prst="rect">
            <a:avLst/>
          </a:prstGeom>
        </p:spPr>
      </p:pic>
    </p:spTree>
    <p:extLst>
      <p:ext uri="{BB962C8B-B14F-4D97-AF65-F5344CB8AC3E}">
        <p14:creationId xmlns:p14="http://schemas.microsoft.com/office/powerpoint/2010/main" val="209050980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6411" y="1139762"/>
            <a:ext cx="10024002" cy="4294751"/>
          </a:xfrm>
        </p:spPr>
        <p:txBody>
          <a:bodyPr>
            <a:noAutofit/>
          </a:bodyPr>
          <a:lstStyle/>
          <a:p>
            <a:pPr algn="ctr"/>
            <a:r>
              <a:rPr lang="en-US" sz="6200" dirty="0" smtClean="0">
                <a:latin typeface="Athelas" charset="0"/>
                <a:ea typeface="Athelas" charset="0"/>
                <a:cs typeface="Athelas" charset="0"/>
              </a:rPr>
              <a:t>Predictive Modeling</a:t>
            </a:r>
            <a:r>
              <a:rPr lang="en-US" sz="6200" dirty="0">
                <a:latin typeface="Athelas" charset="0"/>
                <a:ea typeface="Athelas" charset="0"/>
                <a:cs typeface="Athelas" charset="0"/>
              </a:rPr>
              <a:t/>
            </a:r>
            <a:br>
              <a:rPr lang="en-US" sz="6200" dirty="0">
                <a:latin typeface="Athelas" charset="0"/>
                <a:ea typeface="Athelas" charset="0"/>
                <a:cs typeface="Athelas" charset="0"/>
              </a:rPr>
            </a:br>
            <a:endParaRPr lang="en-US" sz="1200" dirty="0">
              <a:solidFill>
                <a:srgbClr val="0000FF"/>
              </a:solidFill>
              <a:latin typeface="Athelas" charset="0"/>
              <a:ea typeface="Athelas" charset="0"/>
              <a:cs typeface="Athelas" charset="0"/>
            </a:endParaRPr>
          </a:p>
        </p:txBody>
      </p:sp>
      <p:sp>
        <p:nvSpPr>
          <p:cNvPr id="6" name="Slide Number Placeholder 5"/>
          <p:cNvSpPr>
            <a:spLocks noGrp="1"/>
          </p:cNvSpPr>
          <p:nvPr>
            <p:ph type="sldNum" sz="quarter" idx="12"/>
          </p:nvPr>
        </p:nvSpPr>
        <p:spPr>
          <a:xfrm>
            <a:off x="9448800" y="6492875"/>
            <a:ext cx="2743200" cy="365125"/>
          </a:xfrm>
        </p:spPr>
        <p:txBody>
          <a:bodyPr/>
          <a:lstStyle/>
          <a:p>
            <a:fld id="{16FA6B3E-46B9-EC46-AB95-0E643768DDA9}" type="slidenum">
              <a:rPr lang="en-US" smtClean="0"/>
              <a:t>17</a:t>
            </a:fld>
            <a:endParaRPr lang="en-US" dirty="0"/>
          </a:p>
        </p:txBody>
      </p:sp>
    </p:spTree>
    <p:extLst>
      <p:ext uri="{BB962C8B-B14F-4D97-AF65-F5344CB8AC3E}">
        <p14:creationId xmlns:p14="http://schemas.microsoft.com/office/powerpoint/2010/main" val="35747653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00800"/>
          </a:xfrm>
        </p:spPr>
        <p:txBody>
          <a:bodyPr>
            <a:noAutofit/>
          </a:bodyPr>
          <a:lstStyle/>
          <a:p>
            <a:r>
              <a:rPr lang="en-US" sz="4000" dirty="0" smtClean="0">
                <a:latin typeface="Athelas" charset="0"/>
                <a:ea typeface="Athelas" charset="0"/>
                <a:cs typeface="Athelas" charset="0"/>
              </a:rPr>
              <a:t>Modeling Overview</a:t>
            </a:r>
            <a:endParaRPr lang="en-US" sz="4000" dirty="0">
              <a:latin typeface="Athelas" charset="0"/>
              <a:ea typeface="Athelas" charset="0"/>
              <a:cs typeface="Athelas" charset="0"/>
            </a:endParaRPr>
          </a:p>
        </p:txBody>
      </p:sp>
      <p:sp>
        <p:nvSpPr>
          <p:cNvPr id="31" name="Title 1"/>
          <p:cNvSpPr txBox="1">
            <a:spLocks/>
          </p:cNvSpPr>
          <p:nvPr/>
        </p:nvSpPr>
        <p:spPr>
          <a:xfrm>
            <a:off x="394415" y="774300"/>
            <a:ext cx="8340362" cy="1158185"/>
          </a:xfrm>
          <a:prstGeom prst="rect">
            <a:avLst/>
          </a:prstGeom>
          <a:noFill/>
          <a:ln w="28575" cmpd="sng">
            <a:solidFill>
              <a:srgbClr val="374C78"/>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sz="2800" dirty="0" smtClean="0">
                <a:solidFill>
                  <a:srgbClr val="000000"/>
                </a:solidFill>
                <a:latin typeface="Athelas Regular"/>
                <a:cs typeface="Athelas Regular"/>
              </a:rPr>
              <a:t>Type: Supervised learning</a:t>
            </a:r>
            <a:endParaRPr lang="en-US" sz="2800" dirty="0">
              <a:solidFill>
                <a:srgbClr val="000000"/>
              </a:solidFill>
              <a:latin typeface="Athelas Regular"/>
              <a:cs typeface="Athelas Regular"/>
            </a:endParaRPr>
          </a:p>
        </p:txBody>
      </p:sp>
      <p:sp>
        <p:nvSpPr>
          <p:cNvPr id="32" name="Title 1"/>
          <p:cNvSpPr txBox="1">
            <a:spLocks/>
          </p:cNvSpPr>
          <p:nvPr/>
        </p:nvSpPr>
        <p:spPr>
          <a:xfrm>
            <a:off x="380304" y="3618708"/>
            <a:ext cx="8354473" cy="1158185"/>
          </a:xfrm>
          <a:prstGeom prst="rect">
            <a:avLst/>
          </a:prstGeom>
          <a:noFill/>
          <a:ln w="28575" cmpd="sng">
            <a:solidFill>
              <a:srgbClr val="374C78"/>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sz="2800" dirty="0" smtClean="0">
                <a:solidFill>
                  <a:srgbClr val="000000"/>
                </a:solidFill>
                <a:latin typeface="Athelas Regular"/>
                <a:cs typeface="Athelas Regular"/>
              </a:rPr>
              <a:t>Tools: Python’s </a:t>
            </a:r>
            <a:r>
              <a:rPr lang="en-US" sz="2800" dirty="0" err="1" smtClean="0">
                <a:solidFill>
                  <a:srgbClr val="000000"/>
                </a:solidFill>
                <a:latin typeface="Athelas Regular"/>
                <a:cs typeface="Athelas Regular"/>
              </a:rPr>
              <a:t>scikit</a:t>
            </a:r>
            <a:r>
              <a:rPr lang="en-US" sz="2800" dirty="0" smtClean="0">
                <a:solidFill>
                  <a:srgbClr val="000000"/>
                </a:solidFill>
                <a:latin typeface="Athelas Regular"/>
                <a:cs typeface="Athelas Regular"/>
              </a:rPr>
              <a:t> learn and </a:t>
            </a:r>
            <a:r>
              <a:rPr lang="en-US" sz="2800" dirty="0" err="1" smtClean="0">
                <a:solidFill>
                  <a:srgbClr val="000000"/>
                </a:solidFill>
                <a:latin typeface="Athelas Regular"/>
                <a:cs typeface="Athelas Regular"/>
              </a:rPr>
              <a:t>imblearn</a:t>
            </a:r>
            <a:endParaRPr lang="en-US" sz="2800" dirty="0">
              <a:solidFill>
                <a:srgbClr val="000000"/>
              </a:solidFill>
              <a:latin typeface="Athelas Regular"/>
              <a:cs typeface="Athelas Regular"/>
            </a:endParaRPr>
          </a:p>
        </p:txBody>
      </p:sp>
      <p:sp>
        <p:nvSpPr>
          <p:cNvPr id="34" name="Title 1"/>
          <p:cNvSpPr txBox="1">
            <a:spLocks/>
          </p:cNvSpPr>
          <p:nvPr/>
        </p:nvSpPr>
        <p:spPr>
          <a:xfrm>
            <a:off x="380304" y="2148306"/>
            <a:ext cx="8354473" cy="1158185"/>
          </a:xfrm>
          <a:prstGeom prst="rect">
            <a:avLst/>
          </a:prstGeom>
          <a:noFill/>
          <a:ln w="28575" cmpd="sng">
            <a:solidFill>
              <a:srgbClr val="374C78"/>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sz="2800" dirty="0" smtClean="0">
                <a:solidFill>
                  <a:srgbClr val="000000"/>
                </a:solidFill>
                <a:latin typeface="Athelas Regular"/>
                <a:cs typeface="Athelas Regular"/>
              </a:rPr>
              <a:t>Continuous Numerical Value </a:t>
            </a:r>
            <a:endParaRPr lang="en-US" sz="2800" dirty="0">
              <a:solidFill>
                <a:srgbClr val="000000"/>
              </a:solidFill>
              <a:latin typeface="Athelas Regular"/>
              <a:cs typeface="Athelas Regular"/>
            </a:endParaRPr>
          </a:p>
        </p:txBody>
      </p:sp>
      <p:sp>
        <p:nvSpPr>
          <p:cNvPr id="6" name="Slide Number Placeholder 5"/>
          <p:cNvSpPr>
            <a:spLocks noGrp="1"/>
          </p:cNvSpPr>
          <p:nvPr>
            <p:ph type="sldNum" sz="quarter" idx="12"/>
          </p:nvPr>
        </p:nvSpPr>
        <p:spPr>
          <a:xfrm>
            <a:off x="9448800" y="6492875"/>
            <a:ext cx="2743200" cy="365125"/>
          </a:xfrm>
        </p:spPr>
        <p:txBody>
          <a:bodyPr/>
          <a:lstStyle/>
          <a:p>
            <a:fld id="{16FA6B3E-46B9-EC46-AB95-0E643768DDA9}" type="slidenum">
              <a:rPr lang="en-US" smtClean="0"/>
              <a:t>18</a:t>
            </a:fld>
            <a:endParaRPr lang="en-US" dirty="0"/>
          </a:p>
        </p:txBody>
      </p:sp>
    </p:spTree>
    <p:extLst>
      <p:ext uri="{BB962C8B-B14F-4D97-AF65-F5344CB8AC3E}">
        <p14:creationId xmlns:p14="http://schemas.microsoft.com/office/powerpoint/2010/main" val="371440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404924" y="6455453"/>
            <a:ext cx="2743200" cy="365125"/>
          </a:xfrm>
        </p:spPr>
        <p:txBody>
          <a:bodyPr/>
          <a:lstStyle/>
          <a:p>
            <a:fld id="{16FA6B3E-46B9-EC46-AB95-0E643768DDA9}" type="slidenum">
              <a:rPr lang="en-US" smtClean="0"/>
              <a:t>1</a:t>
            </a:fld>
            <a:endParaRPr lang="en-US" dirty="0"/>
          </a:p>
        </p:txBody>
      </p:sp>
      <p:sp>
        <p:nvSpPr>
          <p:cNvPr id="17" name="TextBox 16"/>
          <p:cNvSpPr txBox="1"/>
          <p:nvPr/>
        </p:nvSpPr>
        <p:spPr>
          <a:xfrm>
            <a:off x="525780" y="434340"/>
            <a:ext cx="10447020" cy="5632311"/>
          </a:xfrm>
          <a:prstGeom prst="rect">
            <a:avLst/>
          </a:prstGeom>
          <a:noFill/>
          <a:ln>
            <a:solidFill>
              <a:schemeClr val="accent1"/>
            </a:solidFill>
          </a:ln>
        </p:spPr>
        <p:txBody>
          <a:bodyPr wrap="square" rtlCol="0">
            <a:spAutoFit/>
          </a:bodyPr>
          <a:lstStyle/>
          <a:p>
            <a:pPr marL="342900" indent="-342900">
              <a:buFont typeface="Arial"/>
              <a:buChar char="•"/>
            </a:pPr>
            <a:r>
              <a:rPr lang="en-US" sz="2400" b="1" dirty="0" err="1" smtClean="0">
                <a:latin typeface="Athelas Regular"/>
                <a:cs typeface="Athelas Regular"/>
              </a:rPr>
              <a:t>Personel</a:t>
            </a:r>
            <a:r>
              <a:rPr lang="en-US" sz="2400" b="1" dirty="0" smtClean="0">
                <a:latin typeface="Athelas Regular"/>
                <a:cs typeface="Athelas Regular"/>
              </a:rPr>
              <a:t> Background:</a:t>
            </a:r>
          </a:p>
          <a:p>
            <a:pPr marL="342900" indent="-342900">
              <a:buFont typeface="Arial"/>
              <a:buChar char="•"/>
            </a:pPr>
            <a:endParaRPr lang="en-US" sz="2400" b="1" dirty="0">
              <a:latin typeface="Athelas Regular"/>
              <a:cs typeface="Athelas Regular"/>
            </a:endParaRPr>
          </a:p>
          <a:p>
            <a:pPr marL="342900" indent="-342900">
              <a:buFont typeface="Arial"/>
              <a:buChar char="•"/>
            </a:pPr>
            <a:r>
              <a:rPr lang="en-US" sz="2400" b="1" dirty="0" smtClean="0">
                <a:latin typeface="Athelas Regular"/>
                <a:cs typeface="Athelas Regular"/>
              </a:rPr>
              <a:t>16 years of experience on management and analysis</a:t>
            </a:r>
          </a:p>
          <a:p>
            <a:pPr marL="342900" indent="-342900">
              <a:buFont typeface="Arial"/>
              <a:buChar char="•"/>
            </a:pPr>
            <a:endParaRPr lang="en-US" sz="2400" b="1" dirty="0">
              <a:latin typeface="Athelas Regular"/>
              <a:cs typeface="Athelas Regular"/>
            </a:endParaRPr>
          </a:p>
          <a:p>
            <a:pPr marL="342900" indent="-342900">
              <a:buFont typeface="Arial"/>
              <a:buChar char="•"/>
            </a:pPr>
            <a:r>
              <a:rPr lang="en-US" sz="2400" b="1" dirty="0" smtClean="0">
                <a:latin typeface="Athelas Regular"/>
                <a:cs typeface="Athelas Regular"/>
              </a:rPr>
              <a:t>Additional background on international relations and public affairs</a:t>
            </a:r>
          </a:p>
          <a:p>
            <a:pPr marL="342900" indent="-342900">
              <a:buFont typeface="Arial"/>
              <a:buChar char="•"/>
            </a:pPr>
            <a:endParaRPr lang="en-US" sz="2400" b="1" dirty="0">
              <a:latin typeface="Athelas Regular"/>
              <a:cs typeface="Athelas Regular"/>
            </a:endParaRPr>
          </a:p>
          <a:p>
            <a:pPr marL="342900" indent="-342900">
              <a:buFont typeface="Arial"/>
              <a:buChar char="•"/>
            </a:pPr>
            <a:r>
              <a:rPr lang="en-US" sz="2400" b="1" dirty="0" smtClean="0">
                <a:latin typeface="Athelas Regular"/>
                <a:cs typeface="Athelas Regular"/>
              </a:rPr>
              <a:t>Valuable experience on logistics and personnel management</a:t>
            </a:r>
          </a:p>
          <a:p>
            <a:pPr marL="342900" indent="-342900">
              <a:buFont typeface="Arial"/>
              <a:buChar char="•"/>
            </a:pPr>
            <a:endParaRPr lang="en-US" sz="2400" b="1" dirty="0">
              <a:latin typeface="Athelas Regular"/>
              <a:cs typeface="Athelas Regular"/>
            </a:endParaRPr>
          </a:p>
          <a:p>
            <a:pPr marL="342900" indent="-342900">
              <a:buFont typeface="Arial"/>
              <a:buChar char="•"/>
            </a:pPr>
            <a:r>
              <a:rPr lang="en-US" sz="2400" b="1" dirty="0" smtClean="0">
                <a:latin typeface="Athelas Regular"/>
                <a:cs typeface="Athelas Regular"/>
              </a:rPr>
              <a:t>BS degree on Industrial Engineering (graduated 3</a:t>
            </a:r>
            <a:r>
              <a:rPr lang="en-US" sz="2400" b="1" baseline="30000" dirty="0" smtClean="0">
                <a:latin typeface="Athelas Regular"/>
                <a:cs typeface="Athelas Regular"/>
              </a:rPr>
              <a:t>rd</a:t>
            </a:r>
            <a:r>
              <a:rPr lang="en-US" sz="2400" b="1" dirty="0" smtClean="0">
                <a:latin typeface="Athelas Regular"/>
                <a:cs typeface="Athelas Regular"/>
              </a:rPr>
              <a:t> out of 242)(3.84)</a:t>
            </a:r>
          </a:p>
          <a:p>
            <a:pPr marL="342900" indent="-342900">
              <a:buFont typeface="Arial"/>
              <a:buChar char="•"/>
            </a:pPr>
            <a:endParaRPr lang="en-US" sz="2400" b="1" dirty="0">
              <a:latin typeface="Athelas Regular"/>
              <a:cs typeface="Athelas Regular"/>
            </a:endParaRPr>
          </a:p>
          <a:p>
            <a:pPr marL="342900" indent="-342900">
              <a:buFont typeface="Arial"/>
              <a:buChar char="•"/>
            </a:pPr>
            <a:r>
              <a:rPr lang="en-US" sz="2400" b="1" dirty="0" smtClean="0">
                <a:latin typeface="Athelas Regular"/>
                <a:cs typeface="Athelas Regular"/>
              </a:rPr>
              <a:t>MS degree on Operations Research (3.79)</a:t>
            </a:r>
          </a:p>
          <a:p>
            <a:pPr marL="342900" indent="-342900">
              <a:buFont typeface="Arial"/>
              <a:buChar char="•"/>
            </a:pPr>
            <a:endParaRPr lang="en-US" sz="2400" b="1" dirty="0">
              <a:latin typeface="Athelas Regular"/>
              <a:cs typeface="Athelas Regular"/>
            </a:endParaRPr>
          </a:p>
          <a:p>
            <a:pPr marL="342900" indent="-342900">
              <a:buFont typeface="Arial"/>
              <a:buChar char="•"/>
            </a:pPr>
            <a:r>
              <a:rPr lang="en-US" sz="2400" b="1" dirty="0" smtClean="0">
                <a:latin typeface="Athelas Regular"/>
                <a:cs typeface="Athelas Regular"/>
              </a:rPr>
              <a:t>MA degree on Leadership and Management (graduated 3</a:t>
            </a:r>
            <a:r>
              <a:rPr lang="en-US" sz="2400" b="1" baseline="30000" dirty="0" smtClean="0">
                <a:latin typeface="Athelas Regular"/>
                <a:cs typeface="Athelas Regular"/>
              </a:rPr>
              <a:t>rd</a:t>
            </a:r>
            <a:r>
              <a:rPr lang="en-US" sz="2400" b="1" dirty="0" smtClean="0">
                <a:latin typeface="Athelas Regular"/>
                <a:cs typeface="Athelas Regular"/>
              </a:rPr>
              <a:t> place)</a:t>
            </a:r>
          </a:p>
          <a:p>
            <a:pPr marL="342900" indent="-342900">
              <a:buFont typeface="Arial"/>
              <a:buChar char="•"/>
            </a:pPr>
            <a:endParaRPr lang="en-US" sz="2400" b="1" dirty="0">
              <a:latin typeface="Athelas Regular"/>
              <a:cs typeface="Athelas Regular"/>
            </a:endParaRPr>
          </a:p>
          <a:p>
            <a:pPr marL="342900" indent="-342900">
              <a:buFont typeface="Arial"/>
              <a:buChar char="•"/>
            </a:pPr>
            <a:r>
              <a:rPr lang="en-US" sz="2400" b="1" dirty="0" smtClean="0">
                <a:latin typeface="Athelas Regular"/>
                <a:cs typeface="Athelas Regular"/>
              </a:rPr>
              <a:t>Numerous presentations before various VIP audience</a:t>
            </a:r>
            <a:endParaRPr lang="en-US" sz="2400" b="1" dirty="0">
              <a:latin typeface="Athelas Regular"/>
              <a:cs typeface="Athelas Regular"/>
            </a:endParaRPr>
          </a:p>
        </p:txBody>
      </p:sp>
    </p:spTree>
    <p:extLst>
      <p:ext uri="{BB962C8B-B14F-4D97-AF65-F5344CB8AC3E}">
        <p14:creationId xmlns:p14="http://schemas.microsoft.com/office/powerpoint/2010/main" val="7732292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69073"/>
          </a:xfrm>
        </p:spPr>
        <p:txBody>
          <a:bodyPr>
            <a:noAutofit/>
          </a:bodyPr>
          <a:lstStyle/>
          <a:p>
            <a:r>
              <a:rPr lang="en-US" sz="4000" dirty="0" smtClean="0">
                <a:latin typeface="Athelas" charset="0"/>
                <a:ea typeface="Athelas" charset="0"/>
                <a:cs typeface="Athelas" charset="0"/>
              </a:rPr>
              <a:t>Model Assumptions, Limitations and Disclaimers</a:t>
            </a:r>
            <a:endParaRPr lang="en-US" sz="4000" dirty="0">
              <a:latin typeface="Athelas" charset="0"/>
              <a:ea typeface="Athelas" charset="0"/>
              <a:cs typeface="Athelas" charset="0"/>
            </a:endParaRPr>
          </a:p>
        </p:txBody>
      </p:sp>
      <p:sp>
        <p:nvSpPr>
          <p:cNvPr id="4" name="Title 1"/>
          <p:cNvSpPr txBox="1">
            <a:spLocks/>
          </p:cNvSpPr>
          <p:nvPr/>
        </p:nvSpPr>
        <p:spPr>
          <a:xfrm>
            <a:off x="341745" y="933732"/>
            <a:ext cx="11674763" cy="4673599"/>
          </a:xfrm>
          <a:prstGeom prst="rect">
            <a:avLst/>
          </a:prstGeom>
          <a:noFill/>
          <a:ln w="57150" cmpd="sng">
            <a:no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30000"/>
              </a:lnSpc>
              <a:buClr>
                <a:srgbClr val="B8BC0C"/>
              </a:buClr>
              <a:buFont typeface="Wingdings" charset="2"/>
              <a:buChar char="Ø"/>
            </a:pPr>
            <a:r>
              <a:rPr lang="en-US" sz="2800" dirty="0">
                <a:latin typeface="Athelas" charset="0"/>
                <a:ea typeface="Athelas" charset="0"/>
                <a:cs typeface="Athelas" charset="0"/>
              </a:rPr>
              <a:t>A</a:t>
            </a:r>
            <a:r>
              <a:rPr lang="en-US" sz="2800" dirty="0" smtClean="0">
                <a:latin typeface="Athelas" charset="0"/>
                <a:ea typeface="Athelas" charset="0"/>
                <a:cs typeface="Athelas" charset="0"/>
              </a:rPr>
              <a:t>ssume that all </a:t>
            </a:r>
            <a:r>
              <a:rPr lang="en-US" sz="2800" dirty="0" smtClean="0">
                <a:latin typeface="Athelas" charset="0"/>
                <a:ea typeface="Athelas" charset="0"/>
                <a:cs typeface="Athelas" charset="0"/>
              </a:rPr>
              <a:t>postings are independent</a:t>
            </a:r>
          </a:p>
          <a:p>
            <a:pPr marL="457200" indent="-457200">
              <a:lnSpc>
                <a:spcPct val="130000"/>
              </a:lnSpc>
              <a:buClr>
                <a:srgbClr val="B8BC0C"/>
              </a:buClr>
              <a:buFont typeface="Wingdings" charset="2"/>
              <a:buChar char="Ø"/>
            </a:pPr>
            <a:r>
              <a:rPr lang="en-US" sz="2800" dirty="0" smtClean="0">
                <a:latin typeface="Athelas" charset="0"/>
                <a:ea typeface="Athelas" charset="0"/>
                <a:cs typeface="Athelas" charset="0"/>
              </a:rPr>
              <a:t>Used the data only from 2016 (Future Work: Should be expanded)</a:t>
            </a:r>
          </a:p>
          <a:p>
            <a:pPr marL="457200" indent="-457200">
              <a:lnSpc>
                <a:spcPct val="130000"/>
              </a:lnSpc>
              <a:buClr>
                <a:srgbClr val="B8BC0C"/>
              </a:buClr>
              <a:buFont typeface="Wingdings" charset="2"/>
              <a:buChar char="Ø"/>
            </a:pPr>
            <a:r>
              <a:rPr lang="en-US" sz="2800" dirty="0" smtClean="0">
                <a:latin typeface="Athelas" charset="0"/>
                <a:ea typeface="Athelas" charset="0"/>
                <a:cs typeface="Athelas" charset="0"/>
              </a:rPr>
              <a:t>Utilized numerical features first, and then included non-numerical features with </a:t>
            </a:r>
            <a:r>
              <a:rPr lang="en-US" sz="2800" dirty="0" err="1" smtClean="0">
                <a:latin typeface="Athelas" charset="0"/>
                <a:ea typeface="Athelas" charset="0"/>
                <a:cs typeface="Athelas" charset="0"/>
              </a:rPr>
              <a:t>get_dummies</a:t>
            </a:r>
            <a:r>
              <a:rPr lang="en-US" sz="2800" dirty="0" smtClean="0">
                <a:latin typeface="Athelas" charset="0"/>
                <a:ea typeface="Athelas" charset="0"/>
                <a:cs typeface="Athelas" charset="0"/>
              </a:rPr>
              <a:t> function</a:t>
            </a:r>
            <a:endParaRPr lang="en-US" sz="2800" dirty="0" smtClean="0">
              <a:latin typeface="Athelas" charset="0"/>
              <a:ea typeface="Athelas" charset="0"/>
              <a:cs typeface="Athelas" charset="0"/>
            </a:endParaRPr>
          </a:p>
          <a:p>
            <a:pPr marL="457200" indent="-457200">
              <a:lnSpc>
                <a:spcPct val="130000"/>
              </a:lnSpc>
              <a:buClr>
                <a:srgbClr val="B8BC0C"/>
              </a:buClr>
              <a:buFont typeface="Wingdings" charset="2"/>
              <a:buChar char="Ø"/>
            </a:pPr>
            <a:r>
              <a:rPr lang="en-US" sz="2800" dirty="0" smtClean="0">
                <a:latin typeface="Athelas" charset="0"/>
                <a:ea typeface="Athelas" charset="0"/>
                <a:cs typeface="Athelas" charset="0"/>
              </a:rPr>
              <a:t>Tried Scaling, though it didn’t improve the model performance.</a:t>
            </a:r>
            <a:endParaRPr lang="en-US" sz="2800" dirty="0" smtClean="0">
              <a:latin typeface="Athelas" charset="0"/>
              <a:ea typeface="Athelas" charset="0"/>
              <a:cs typeface="Athelas" charset="0"/>
            </a:endParaRPr>
          </a:p>
        </p:txBody>
      </p:sp>
      <p:sp>
        <p:nvSpPr>
          <p:cNvPr id="7" name="Slide Number Placeholder 6"/>
          <p:cNvSpPr>
            <a:spLocks noGrp="1"/>
          </p:cNvSpPr>
          <p:nvPr>
            <p:ph type="sldNum" sz="quarter" idx="12"/>
          </p:nvPr>
        </p:nvSpPr>
        <p:spPr>
          <a:xfrm>
            <a:off x="9448800" y="6397770"/>
            <a:ext cx="2743200" cy="365125"/>
          </a:xfrm>
        </p:spPr>
        <p:txBody>
          <a:bodyPr/>
          <a:lstStyle/>
          <a:p>
            <a:fld id="{16FA6B3E-46B9-EC46-AB95-0E643768DDA9}" type="slidenum">
              <a:rPr lang="en-US" smtClean="0"/>
              <a:t>19</a:t>
            </a:fld>
            <a:endParaRPr lang="en-US" dirty="0"/>
          </a:p>
        </p:txBody>
      </p:sp>
    </p:spTree>
    <p:extLst>
      <p:ext uri="{BB962C8B-B14F-4D97-AF65-F5344CB8AC3E}">
        <p14:creationId xmlns:p14="http://schemas.microsoft.com/office/powerpoint/2010/main" val="9414631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00800"/>
          </a:xfrm>
        </p:spPr>
        <p:txBody>
          <a:bodyPr>
            <a:noAutofit/>
          </a:bodyPr>
          <a:lstStyle/>
          <a:p>
            <a:r>
              <a:rPr lang="en-US" sz="4000" dirty="0" smtClean="0">
                <a:latin typeface="Athelas" charset="0"/>
                <a:ea typeface="Athelas" charset="0"/>
                <a:cs typeface="Athelas" charset="0"/>
              </a:rPr>
              <a:t>Regression:</a:t>
            </a:r>
            <a:endParaRPr lang="en-US" sz="4000" dirty="0">
              <a:latin typeface="Athelas" charset="0"/>
              <a:ea typeface="Athelas" charset="0"/>
              <a:cs typeface="Athelas" charset="0"/>
            </a:endParaRPr>
          </a:p>
        </p:txBody>
      </p:sp>
      <p:sp>
        <p:nvSpPr>
          <p:cNvPr id="38" name="Title 1"/>
          <p:cNvSpPr txBox="1">
            <a:spLocks/>
          </p:cNvSpPr>
          <p:nvPr/>
        </p:nvSpPr>
        <p:spPr>
          <a:xfrm>
            <a:off x="272707" y="1089514"/>
            <a:ext cx="3452967" cy="2138234"/>
          </a:xfrm>
          <a:prstGeom prst="rect">
            <a:avLst/>
          </a:prstGeom>
          <a:noFill/>
          <a:ln w="28575" cmpd="sng">
            <a:solidFill>
              <a:schemeClr val="accent1"/>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800100" lvl="1" indent="-342900">
              <a:lnSpc>
                <a:spcPct val="120000"/>
              </a:lnSpc>
              <a:buFont typeface="+mj-lt"/>
              <a:buAutoNum type="arabicPeriod"/>
            </a:pPr>
            <a:r>
              <a:rPr lang="en-US" sz="2000" dirty="0" err="1" smtClean="0">
                <a:latin typeface="Athelas Regular"/>
                <a:cs typeface="Athelas Regular"/>
              </a:rPr>
              <a:t>Get_dummies</a:t>
            </a:r>
            <a:r>
              <a:rPr lang="en-US" sz="2000" dirty="0" smtClean="0">
                <a:latin typeface="Athelas Regular"/>
                <a:cs typeface="Athelas Regular"/>
              </a:rPr>
              <a:t> </a:t>
            </a:r>
            <a:r>
              <a:rPr lang="en-US" sz="2000" dirty="0" smtClean="0">
                <a:latin typeface="Athelas Regular"/>
                <a:cs typeface="Athelas Regular"/>
              </a:rPr>
              <a:t>of all categorical </a:t>
            </a:r>
            <a:r>
              <a:rPr lang="en-US" sz="2000" dirty="0" smtClean="0">
                <a:latin typeface="Athelas Regular"/>
                <a:cs typeface="Athelas Regular"/>
              </a:rPr>
              <a:t>variables</a:t>
            </a:r>
            <a:endParaRPr lang="en-US" sz="2000" dirty="0">
              <a:latin typeface="Athelas Regular"/>
              <a:cs typeface="Athelas Regular"/>
            </a:endParaRPr>
          </a:p>
          <a:p>
            <a:pPr marL="800100" lvl="1" indent="-342900">
              <a:lnSpc>
                <a:spcPct val="120000"/>
              </a:lnSpc>
              <a:buFont typeface="+mj-lt"/>
              <a:buAutoNum type="arabicPeriod"/>
            </a:pPr>
            <a:r>
              <a:rPr lang="en-US" sz="2000" dirty="0" smtClean="0">
                <a:latin typeface="Athelas Regular"/>
                <a:cs typeface="Athelas Regular"/>
              </a:rPr>
              <a:t>Randomly select a small subset of the whole data </a:t>
            </a:r>
            <a:r>
              <a:rPr lang="en-US" sz="2800" b="1" dirty="0" smtClean="0">
                <a:latin typeface="Athelas Regular"/>
                <a:cs typeface="Athelas Regular"/>
              </a:rPr>
              <a:t>(</a:t>
            </a:r>
            <a:r>
              <a:rPr lang="en-US" sz="2800" b="1" dirty="0" smtClean="0">
                <a:latin typeface="Athelas Regular"/>
                <a:cs typeface="Athelas Regular"/>
              </a:rPr>
              <a:t>30</a:t>
            </a:r>
            <a:r>
              <a:rPr lang="en-US" sz="2800" b="1" dirty="0" smtClean="0">
                <a:latin typeface="Athelas Regular"/>
                <a:cs typeface="Athelas Regular"/>
              </a:rPr>
              <a:t>%)</a:t>
            </a:r>
            <a:endParaRPr lang="en-US" sz="2800" b="1" dirty="0">
              <a:latin typeface="Athelas Regular"/>
              <a:cs typeface="Athelas Regular"/>
            </a:endParaRPr>
          </a:p>
        </p:txBody>
      </p:sp>
      <p:sp>
        <p:nvSpPr>
          <p:cNvPr id="40" name="Title 1"/>
          <p:cNvSpPr txBox="1">
            <a:spLocks/>
          </p:cNvSpPr>
          <p:nvPr/>
        </p:nvSpPr>
        <p:spPr>
          <a:xfrm>
            <a:off x="5121466" y="1089515"/>
            <a:ext cx="4271913" cy="591504"/>
          </a:xfrm>
          <a:prstGeom prst="rect">
            <a:avLst/>
          </a:prstGeom>
          <a:noFill/>
          <a:ln w="28575" cmpd="sng">
            <a:no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nSpc>
                <a:spcPct val="100000"/>
              </a:lnSpc>
              <a:buFont typeface="Arial"/>
              <a:buChar char="•"/>
            </a:pPr>
            <a:r>
              <a:rPr lang="en-US" sz="2000" dirty="0" smtClean="0">
                <a:latin typeface="Athelas" charset="0"/>
                <a:ea typeface="Athelas" charset="0"/>
                <a:cs typeface="Athelas" charset="0"/>
              </a:rPr>
              <a:t>5-fold </a:t>
            </a:r>
            <a:r>
              <a:rPr lang="en-US" sz="2000" smtClean="0">
                <a:latin typeface="Athelas" charset="0"/>
                <a:ea typeface="Athelas" charset="0"/>
                <a:cs typeface="Athelas" charset="0"/>
              </a:rPr>
              <a:t>cross validation</a:t>
            </a:r>
            <a:endParaRPr lang="en-US" sz="2000" dirty="0" smtClean="0">
              <a:latin typeface="Athelas" charset="0"/>
              <a:ea typeface="Athelas" charset="0"/>
              <a:cs typeface="Athelas" charset="0"/>
            </a:endParaRPr>
          </a:p>
        </p:txBody>
      </p:sp>
      <p:sp>
        <p:nvSpPr>
          <p:cNvPr id="7" name="Slide Number Placeholder 6"/>
          <p:cNvSpPr>
            <a:spLocks noGrp="1"/>
          </p:cNvSpPr>
          <p:nvPr>
            <p:ph type="sldNum" sz="quarter" idx="12"/>
          </p:nvPr>
        </p:nvSpPr>
        <p:spPr>
          <a:xfrm>
            <a:off x="9393379" y="6416254"/>
            <a:ext cx="2743200" cy="365125"/>
          </a:xfrm>
        </p:spPr>
        <p:txBody>
          <a:bodyPr/>
          <a:lstStyle/>
          <a:p>
            <a:fld id="{16FA6B3E-46B9-EC46-AB95-0E643768DDA9}" type="slidenum">
              <a:rPr lang="en-US" smtClean="0"/>
              <a:t>20</a:t>
            </a:fld>
            <a:endParaRPr lang="en-US" dirty="0"/>
          </a:p>
        </p:txBody>
      </p:sp>
      <p:sp>
        <p:nvSpPr>
          <p:cNvPr id="21" name="Title 1"/>
          <p:cNvSpPr txBox="1">
            <a:spLocks/>
          </p:cNvSpPr>
          <p:nvPr/>
        </p:nvSpPr>
        <p:spPr>
          <a:xfrm>
            <a:off x="-292458" y="688094"/>
            <a:ext cx="4753622" cy="327531"/>
          </a:xfrm>
          <a:prstGeom prst="rect">
            <a:avLst/>
          </a:prstGeom>
          <a:noFill/>
          <a:ln w="28575" cmpd="sng">
            <a:no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1" defTabSz="914400" eaLnBrk="1" fontAlgn="auto" latinLnBrk="0" hangingPunct="1">
              <a:lnSpc>
                <a:spcPct val="120000"/>
              </a:lnSpc>
              <a:spcBef>
                <a:spcPts val="0"/>
              </a:spcBef>
              <a:spcAft>
                <a:spcPts val="0"/>
              </a:spcAft>
              <a:buClrTx/>
              <a:buSzTx/>
              <a:tabLst/>
              <a:defRPr/>
            </a:pPr>
            <a:r>
              <a:rPr lang="en-US" sz="2400" dirty="0" smtClean="0">
                <a:solidFill>
                  <a:srgbClr val="0070C0"/>
                </a:solidFill>
                <a:latin typeface="Athelas Regular"/>
                <a:cs typeface="Athelas Regular"/>
              </a:rPr>
              <a:t>Data preparation and selection</a:t>
            </a:r>
          </a:p>
        </p:txBody>
      </p:sp>
      <p:sp>
        <p:nvSpPr>
          <p:cNvPr id="24" name="Title 1"/>
          <p:cNvSpPr txBox="1">
            <a:spLocks/>
          </p:cNvSpPr>
          <p:nvPr/>
        </p:nvSpPr>
        <p:spPr>
          <a:xfrm>
            <a:off x="4569541" y="702828"/>
            <a:ext cx="7306271" cy="327531"/>
          </a:xfrm>
          <a:prstGeom prst="rect">
            <a:avLst/>
          </a:prstGeom>
          <a:noFill/>
          <a:ln w="28575" cmpd="sng">
            <a:no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1" defTabSz="914400" eaLnBrk="1" fontAlgn="auto" latinLnBrk="0" hangingPunct="1">
              <a:lnSpc>
                <a:spcPct val="120000"/>
              </a:lnSpc>
              <a:spcBef>
                <a:spcPts val="0"/>
              </a:spcBef>
              <a:spcAft>
                <a:spcPts val="0"/>
              </a:spcAft>
              <a:buClrTx/>
              <a:buSzTx/>
              <a:tabLst/>
              <a:defRPr/>
            </a:pPr>
            <a:r>
              <a:rPr lang="en-US" sz="2400" dirty="0" smtClean="0">
                <a:solidFill>
                  <a:srgbClr val="0070C0"/>
                </a:solidFill>
                <a:latin typeface="Athelas Regular"/>
                <a:cs typeface="Athelas Regular"/>
              </a:rPr>
              <a:t>Cross validation for model assessment and selection</a:t>
            </a:r>
          </a:p>
        </p:txBody>
      </p:sp>
      <p:sp>
        <p:nvSpPr>
          <p:cNvPr id="28" name="Title 1"/>
          <p:cNvSpPr txBox="1">
            <a:spLocks/>
          </p:cNvSpPr>
          <p:nvPr/>
        </p:nvSpPr>
        <p:spPr>
          <a:xfrm>
            <a:off x="5121466" y="1740175"/>
            <a:ext cx="6915784" cy="765780"/>
          </a:xfrm>
          <a:prstGeom prst="rect">
            <a:avLst/>
          </a:prstGeom>
          <a:noFill/>
          <a:ln w="28575" cmpd="sng">
            <a:no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nSpc>
                <a:spcPct val="100000"/>
              </a:lnSpc>
              <a:buFont typeface="Arial"/>
              <a:buChar char="•"/>
            </a:pPr>
            <a:r>
              <a:rPr lang="en-US" sz="2000" dirty="0" smtClean="0">
                <a:latin typeface="Athelas" charset="0"/>
                <a:ea typeface="Athelas" charset="0"/>
                <a:cs typeface="Athelas" charset="0"/>
              </a:rPr>
              <a:t>At each iteration, perform the data pre-processing and train the classifier using data contained in 4-folds </a:t>
            </a:r>
          </a:p>
        </p:txBody>
      </p:sp>
      <p:sp>
        <p:nvSpPr>
          <p:cNvPr id="29" name="Title 1"/>
          <p:cNvSpPr txBox="1">
            <a:spLocks/>
          </p:cNvSpPr>
          <p:nvPr/>
        </p:nvSpPr>
        <p:spPr>
          <a:xfrm>
            <a:off x="5121466" y="2796608"/>
            <a:ext cx="6876571" cy="635489"/>
          </a:xfrm>
          <a:prstGeom prst="rect">
            <a:avLst/>
          </a:prstGeom>
          <a:noFill/>
          <a:ln w="28575" cmpd="sng">
            <a:no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nSpc>
                <a:spcPct val="100000"/>
              </a:lnSpc>
              <a:buFont typeface="Arial"/>
              <a:buChar char="•"/>
            </a:pPr>
            <a:r>
              <a:rPr lang="en-US" sz="2000" dirty="0" smtClean="0">
                <a:latin typeface="Athelas" charset="0"/>
                <a:ea typeface="Athelas" charset="0"/>
                <a:cs typeface="Athelas" charset="0"/>
              </a:rPr>
              <a:t>Evaluate the model using the data contained in remaining one fold</a:t>
            </a:r>
          </a:p>
        </p:txBody>
      </p:sp>
      <p:sp>
        <p:nvSpPr>
          <p:cNvPr id="17" name="Title 1"/>
          <p:cNvSpPr txBox="1">
            <a:spLocks/>
          </p:cNvSpPr>
          <p:nvPr/>
        </p:nvSpPr>
        <p:spPr>
          <a:xfrm>
            <a:off x="3654253" y="4278020"/>
            <a:ext cx="4883493" cy="2138234"/>
          </a:xfrm>
          <a:prstGeom prst="rect">
            <a:avLst/>
          </a:prstGeom>
          <a:noFill/>
          <a:ln w="28575" cmpd="sng">
            <a:solidFill>
              <a:schemeClr val="accent1"/>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800100" lvl="1" indent="-342900">
              <a:lnSpc>
                <a:spcPct val="120000"/>
              </a:lnSpc>
              <a:buFont typeface="+mj-lt"/>
              <a:buAutoNum type="arabicPeriod"/>
            </a:pPr>
            <a:r>
              <a:rPr lang="en-US" sz="2000" dirty="0" smtClean="0">
                <a:latin typeface="Athelas Regular"/>
                <a:cs typeface="Athelas Regular"/>
              </a:rPr>
              <a:t>Compared R-Squared and </a:t>
            </a:r>
            <a:r>
              <a:rPr lang="en-US" sz="2000" dirty="0" err="1" smtClean="0">
                <a:latin typeface="Athelas Regular"/>
                <a:cs typeface="Athelas Regular"/>
              </a:rPr>
              <a:t>MeanSquared</a:t>
            </a:r>
            <a:r>
              <a:rPr lang="en-US" sz="2000" dirty="0">
                <a:latin typeface="Athelas Regular"/>
                <a:cs typeface="Athelas Regular"/>
              </a:rPr>
              <a:t> Error all scores </a:t>
            </a:r>
            <a:endParaRPr lang="en-US" sz="2000" dirty="0">
              <a:latin typeface="Athelas Regular"/>
              <a:cs typeface="Athelas Regular"/>
            </a:endParaRPr>
          </a:p>
        </p:txBody>
      </p:sp>
      <p:sp>
        <p:nvSpPr>
          <p:cNvPr id="18" name="Title 1"/>
          <p:cNvSpPr txBox="1">
            <a:spLocks/>
          </p:cNvSpPr>
          <p:nvPr/>
        </p:nvSpPr>
        <p:spPr>
          <a:xfrm>
            <a:off x="3654253" y="3844052"/>
            <a:ext cx="4753622" cy="327531"/>
          </a:xfrm>
          <a:prstGeom prst="rect">
            <a:avLst/>
          </a:prstGeom>
          <a:noFill/>
          <a:ln w="28575" cmpd="sng">
            <a:no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1" defTabSz="914400" eaLnBrk="1" fontAlgn="auto" latinLnBrk="0" hangingPunct="1">
              <a:lnSpc>
                <a:spcPct val="120000"/>
              </a:lnSpc>
              <a:spcBef>
                <a:spcPts val="0"/>
              </a:spcBef>
              <a:spcAft>
                <a:spcPts val="0"/>
              </a:spcAft>
              <a:buClrTx/>
              <a:buSzTx/>
              <a:tabLst/>
              <a:defRPr/>
            </a:pPr>
            <a:r>
              <a:rPr lang="en-US" sz="2400" dirty="0" smtClean="0">
                <a:solidFill>
                  <a:srgbClr val="0070C0"/>
                </a:solidFill>
                <a:latin typeface="Athelas Regular"/>
                <a:cs typeface="Athelas Regular"/>
              </a:rPr>
              <a:t>Comparison:</a:t>
            </a:r>
            <a:endParaRPr lang="en-US" sz="2400" dirty="0" smtClean="0">
              <a:solidFill>
                <a:srgbClr val="0070C0"/>
              </a:solidFill>
              <a:latin typeface="Athelas Regular"/>
              <a:cs typeface="Athelas Regular"/>
            </a:endParaRPr>
          </a:p>
        </p:txBody>
      </p:sp>
    </p:spTree>
    <p:extLst>
      <p:ext uri="{BB962C8B-B14F-4D97-AF65-F5344CB8AC3E}">
        <p14:creationId xmlns:p14="http://schemas.microsoft.com/office/powerpoint/2010/main" val="2730165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0" grpId="0"/>
      <p:bldP spid="21" grpId="0"/>
      <p:bldP spid="24" grpId="0"/>
      <p:bldP spid="28" grpId="0"/>
      <p:bldP spid="29" grpId="0"/>
      <p:bldP spid="17" grpId="0" animBg="1"/>
      <p:bldP spid="1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7726"/>
            <a:ext cx="6039077" cy="600800"/>
          </a:xfrm>
        </p:spPr>
        <p:txBody>
          <a:bodyPr>
            <a:noAutofit/>
          </a:bodyPr>
          <a:lstStyle/>
          <a:p>
            <a:r>
              <a:rPr lang="en-US" sz="4000" smtClean="0">
                <a:latin typeface="Athelas" charset="0"/>
                <a:ea typeface="Athelas" charset="0"/>
                <a:cs typeface="Athelas" charset="0"/>
              </a:rPr>
              <a:t>Regression:</a:t>
            </a:r>
            <a:endParaRPr lang="en-US" sz="4000" dirty="0">
              <a:latin typeface="Athelas" charset="0"/>
              <a:ea typeface="Athelas" charset="0"/>
              <a:cs typeface="Athelas" charset="0"/>
            </a:endParaRPr>
          </a:p>
        </p:txBody>
      </p:sp>
      <p:sp>
        <p:nvSpPr>
          <p:cNvPr id="7" name="Slide Number Placeholder 6"/>
          <p:cNvSpPr>
            <a:spLocks noGrp="1"/>
          </p:cNvSpPr>
          <p:nvPr>
            <p:ph type="sldNum" sz="quarter" idx="12"/>
          </p:nvPr>
        </p:nvSpPr>
        <p:spPr>
          <a:xfrm>
            <a:off x="9395687" y="6469780"/>
            <a:ext cx="2743200" cy="365125"/>
          </a:xfrm>
        </p:spPr>
        <p:txBody>
          <a:bodyPr/>
          <a:lstStyle/>
          <a:p>
            <a:fld id="{16FA6B3E-46B9-EC46-AB95-0E643768DDA9}" type="slidenum">
              <a:rPr lang="en-US" smtClean="0"/>
              <a:t>21</a:t>
            </a:fld>
            <a:endParaRPr lang="en-US" dirty="0"/>
          </a:p>
        </p:txBody>
      </p:sp>
      <p:pic>
        <p:nvPicPr>
          <p:cNvPr id="23" name="Picture 22"/>
          <p:cNvPicPr/>
          <p:nvPr/>
        </p:nvPicPr>
        <p:blipFill>
          <a:blip r:embed="rId3">
            <a:extLst>
              <a:ext uri="{28A0092B-C50C-407E-A947-70E740481C1C}">
                <a14:useLocalDpi xmlns:a14="http://schemas.microsoft.com/office/drawing/2010/main" val="0"/>
              </a:ext>
            </a:extLst>
          </a:blip>
          <a:stretch>
            <a:fillRect/>
          </a:stretch>
        </p:blipFill>
        <p:spPr>
          <a:xfrm>
            <a:off x="0" y="1637982"/>
            <a:ext cx="7772400" cy="5196923"/>
          </a:xfrm>
          <a:prstGeom prst="rect">
            <a:avLst/>
          </a:prstGeom>
        </p:spPr>
      </p:pic>
      <p:sp>
        <p:nvSpPr>
          <p:cNvPr id="6" name="Rectangle 5"/>
          <p:cNvSpPr/>
          <p:nvPr/>
        </p:nvSpPr>
        <p:spPr>
          <a:xfrm>
            <a:off x="5384800" y="175736"/>
            <a:ext cx="6754087" cy="1200329"/>
          </a:xfrm>
          <a:prstGeom prst="rect">
            <a:avLst/>
          </a:prstGeom>
          <a:solidFill>
            <a:schemeClr val="bg2"/>
          </a:solidFill>
        </p:spPr>
        <p:txBody>
          <a:bodyPr wrap="square">
            <a:spAutoFit/>
          </a:bodyPr>
          <a:lstStyle/>
          <a:p>
            <a:r>
              <a:rPr lang="en-US" dirty="0">
                <a:latin typeface="Calibri" charset="0"/>
                <a:ea typeface="Calibri" charset="0"/>
                <a:cs typeface="Arial" charset="0"/>
              </a:rPr>
              <a:t>The results show a low R-squared of 0.608 which indicates a weak goodness-of-fit. This model also produces a MSE of </a:t>
            </a:r>
            <a:r>
              <a:rPr lang="en-US" dirty="0">
                <a:latin typeface="Calibri" charset="0"/>
                <a:ea typeface="Times New Roman" charset="0"/>
                <a:cs typeface="Calibri" charset="0"/>
              </a:rPr>
              <a:t>25410123.9382</a:t>
            </a:r>
            <a:r>
              <a:rPr lang="en-US" dirty="0">
                <a:latin typeface="Calibri" charset="0"/>
                <a:ea typeface="Calibri" charset="0"/>
                <a:cs typeface="Arial" charset="0"/>
              </a:rPr>
              <a:t>. The MSE by itself doesn’t tell how accurate the model is. We will need to calculate the MSE of each of the models to compare which is better.</a:t>
            </a:r>
            <a:r>
              <a:rPr lang="en-US" dirty="0"/>
              <a:t> </a:t>
            </a:r>
          </a:p>
        </p:txBody>
      </p:sp>
    </p:spTree>
    <p:extLst>
      <p:ext uri="{BB962C8B-B14F-4D97-AF65-F5344CB8AC3E}">
        <p14:creationId xmlns:p14="http://schemas.microsoft.com/office/powerpoint/2010/main" val="207639265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7726"/>
            <a:ext cx="6039077" cy="600800"/>
          </a:xfrm>
        </p:spPr>
        <p:txBody>
          <a:bodyPr>
            <a:noAutofit/>
          </a:bodyPr>
          <a:lstStyle/>
          <a:p>
            <a:r>
              <a:rPr lang="en-US" sz="4000" smtClean="0">
                <a:latin typeface="Athelas" charset="0"/>
                <a:ea typeface="Athelas" charset="0"/>
                <a:cs typeface="Athelas" charset="0"/>
              </a:rPr>
              <a:t>Regression:</a:t>
            </a:r>
            <a:endParaRPr lang="en-US" sz="4000" dirty="0">
              <a:latin typeface="Athelas" charset="0"/>
              <a:ea typeface="Athelas" charset="0"/>
              <a:cs typeface="Athelas" charset="0"/>
            </a:endParaRPr>
          </a:p>
        </p:txBody>
      </p:sp>
      <p:sp>
        <p:nvSpPr>
          <p:cNvPr id="7" name="Slide Number Placeholder 6"/>
          <p:cNvSpPr>
            <a:spLocks noGrp="1"/>
          </p:cNvSpPr>
          <p:nvPr>
            <p:ph type="sldNum" sz="quarter" idx="12"/>
          </p:nvPr>
        </p:nvSpPr>
        <p:spPr>
          <a:xfrm>
            <a:off x="9395687" y="6469780"/>
            <a:ext cx="2743200" cy="365125"/>
          </a:xfrm>
        </p:spPr>
        <p:txBody>
          <a:bodyPr/>
          <a:lstStyle/>
          <a:p>
            <a:fld id="{16FA6B3E-46B9-EC46-AB95-0E643768DDA9}" type="slidenum">
              <a:rPr lang="en-US" smtClean="0"/>
              <a:t>22</a:t>
            </a:fld>
            <a:endParaRPr lang="en-US" dirty="0"/>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243840" y="1279524"/>
            <a:ext cx="7505700" cy="4081146"/>
          </a:xfrm>
          <a:prstGeom prst="rect">
            <a:avLst/>
          </a:prstGeom>
        </p:spPr>
      </p:pic>
      <p:sp>
        <p:nvSpPr>
          <p:cNvPr id="3" name="Rectangle 2"/>
          <p:cNvSpPr/>
          <p:nvPr/>
        </p:nvSpPr>
        <p:spPr>
          <a:xfrm>
            <a:off x="4591050" y="5452013"/>
            <a:ext cx="6096000" cy="1200329"/>
          </a:xfrm>
          <a:prstGeom prst="rect">
            <a:avLst/>
          </a:prstGeom>
          <a:solidFill>
            <a:schemeClr val="bg2"/>
          </a:solidFill>
        </p:spPr>
        <p:txBody>
          <a:bodyPr>
            <a:spAutoFit/>
          </a:bodyPr>
          <a:lstStyle/>
          <a:p>
            <a:r>
              <a:rPr lang="en-US" dirty="0">
                <a:latin typeface="Calibri" charset="0"/>
                <a:ea typeface="Calibri" charset="0"/>
                <a:cs typeface="Arial" charset="0"/>
              </a:rPr>
              <a:t>It seems that there is no positive linear correlation between fitted values and original prices. Besides this, at most, the model tends to fit the original price poorly. So I will try other models in addition Linear Regression.</a:t>
            </a:r>
            <a:r>
              <a:rPr lang="en-US" dirty="0"/>
              <a:t> </a:t>
            </a:r>
          </a:p>
        </p:txBody>
      </p:sp>
    </p:spTree>
    <p:extLst>
      <p:ext uri="{BB962C8B-B14F-4D97-AF65-F5344CB8AC3E}">
        <p14:creationId xmlns:p14="http://schemas.microsoft.com/office/powerpoint/2010/main" val="23514053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7726"/>
            <a:ext cx="6039077" cy="600800"/>
          </a:xfrm>
        </p:spPr>
        <p:txBody>
          <a:bodyPr>
            <a:noAutofit/>
          </a:bodyPr>
          <a:lstStyle/>
          <a:p>
            <a:r>
              <a:rPr lang="en-US" sz="4000" smtClean="0">
                <a:latin typeface="Athelas" charset="0"/>
                <a:ea typeface="Athelas" charset="0"/>
                <a:cs typeface="Athelas" charset="0"/>
              </a:rPr>
              <a:t>Regression:</a:t>
            </a:r>
            <a:endParaRPr lang="en-US" sz="4000" dirty="0">
              <a:latin typeface="Athelas" charset="0"/>
              <a:ea typeface="Athelas" charset="0"/>
              <a:cs typeface="Athelas" charset="0"/>
            </a:endParaRPr>
          </a:p>
        </p:txBody>
      </p:sp>
      <p:sp>
        <p:nvSpPr>
          <p:cNvPr id="7" name="Slide Number Placeholder 6"/>
          <p:cNvSpPr>
            <a:spLocks noGrp="1"/>
          </p:cNvSpPr>
          <p:nvPr>
            <p:ph type="sldNum" sz="quarter" idx="12"/>
          </p:nvPr>
        </p:nvSpPr>
        <p:spPr>
          <a:xfrm>
            <a:off x="9395687" y="6469780"/>
            <a:ext cx="2743200" cy="365125"/>
          </a:xfrm>
        </p:spPr>
        <p:txBody>
          <a:bodyPr/>
          <a:lstStyle/>
          <a:p>
            <a:fld id="{16FA6B3E-46B9-EC46-AB95-0E643768DDA9}" type="slidenum">
              <a:rPr lang="en-US" smtClean="0"/>
              <a:t>23</a:t>
            </a:fld>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1855584431"/>
              </p:ext>
            </p:extLst>
          </p:nvPr>
        </p:nvGraphicFramePr>
        <p:xfrm>
          <a:off x="453502" y="1371600"/>
          <a:ext cx="5132072" cy="2526032"/>
        </p:xfrm>
        <a:graphic>
          <a:graphicData uri="http://schemas.openxmlformats.org/drawingml/2006/table">
            <a:tbl>
              <a:tblPr firstRow="1" firstCol="1" bandRow="1">
                <a:tableStyleId>{5C22544A-7EE6-4342-B048-85BDC9FD1C3A}</a:tableStyleId>
              </a:tblPr>
              <a:tblGrid>
                <a:gridCol w="1239964"/>
                <a:gridCol w="1894389"/>
                <a:gridCol w="1997719"/>
              </a:tblGrid>
              <a:tr h="631508">
                <a:tc>
                  <a:txBody>
                    <a:bodyPr/>
                    <a:lstStyle/>
                    <a:p>
                      <a:pPr>
                        <a:lnSpc>
                          <a:spcPct val="150000"/>
                        </a:lnSpc>
                      </a:pPr>
                      <a:r>
                        <a:rPr lang="en-US" sz="2200">
                          <a:effectLst/>
                        </a:rPr>
                        <a:t>Model</a:t>
                      </a:r>
                      <a:endParaRPr lang="en-US" sz="2200">
                        <a:effectLst/>
                        <a:latin typeface="Calibri" charset="0"/>
                      </a:endParaRPr>
                    </a:p>
                  </a:txBody>
                  <a:tcPr marL="68580" marR="68580" marT="0" marB="0" anchor="b"/>
                </a:tc>
                <a:tc>
                  <a:txBody>
                    <a:bodyPr/>
                    <a:lstStyle/>
                    <a:p>
                      <a:pPr>
                        <a:lnSpc>
                          <a:spcPct val="150000"/>
                        </a:lnSpc>
                      </a:pPr>
                      <a:r>
                        <a:rPr lang="en-US" sz="2200">
                          <a:effectLst/>
                        </a:rPr>
                        <a:t>R-squared</a:t>
                      </a:r>
                      <a:endParaRPr lang="en-US" sz="2200">
                        <a:effectLst/>
                        <a:latin typeface="Calibri" charset="0"/>
                      </a:endParaRPr>
                    </a:p>
                  </a:txBody>
                  <a:tcPr marL="68580" marR="68580" marT="0" marB="0" anchor="b"/>
                </a:tc>
                <a:tc>
                  <a:txBody>
                    <a:bodyPr/>
                    <a:lstStyle/>
                    <a:p>
                      <a:pPr>
                        <a:lnSpc>
                          <a:spcPct val="150000"/>
                        </a:lnSpc>
                      </a:pPr>
                      <a:r>
                        <a:rPr lang="en-US" sz="2200">
                          <a:effectLst/>
                        </a:rPr>
                        <a:t>MSE</a:t>
                      </a:r>
                      <a:endParaRPr lang="en-US" sz="2200">
                        <a:effectLst/>
                        <a:latin typeface="Calibri" charset="0"/>
                      </a:endParaRPr>
                    </a:p>
                  </a:txBody>
                  <a:tcPr marL="68580" marR="68580" marT="0" marB="0" anchor="b"/>
                </a:tc>
              </a:tr>
              <a:tr h="631508">
                <a:tc>
                  <a:txBody>
                    <a:bodyPr/>
                    <a:lstStyle/>
                    <a:p>
                      <a:pPr>
                        <a:lnSpc>
                          <a:spcPct val="150000"/>
                        </a:lnSpc>
                      </a:pPr>
                      <a:r>
                        <a:rPr lang="en-US" sz="2200" dirty="0" smtClean="0">
                          <a:effectLst/>
                        </a:rPr>
                        <a:t>Linear R</a:t>
                      </a:r>
                      <a:endParaRPr lang="en-US" sz="2200" dirty="0">
                        <a:effectLst/>
                        <a:latin typeface="Calibri" charset="0"/>
                      </a:endParaRPr>
                    </a:p>
                  </a:txBody>
                  <a:tcPr marL="68580" marR="68580" marT="0" marB="0" anchor="b"/>
                </a:tc>
                <a:tc>
                  <a:txBody>
                    <a:bodyPr/>
                    <a:lstStyle/>
                    <a:p>
                      <a:pPr algn="r">
                        <a:lnSpc>
                          <a:spcPct val="150000"/>
                        </a:lnSpc>
                      </a:pPr>
                      <a:r>
                        <a:rPr lang="en-US" sz="2200">
                          <a:effectLst/>
                        </a:rPr>
                        <a:t>0.604</a:t>
                      </a:r>
                      <a:endParaRPr lang="en-US" sz="2200">
                        <a:effectLst/>
                        <a:latin typeface="Calibri" charset="0"/>
                      </a:endParaRPr>
                    </a:p>
                  </a:txBody>
                  <a:tcPr marL="68580" marR="68580" marT="0" marB="0" anchor="b"/>
                </a:tc>
                <a:tc>
                  <a:txBody>
                    <a:bodyPr/>
                    <a:lstStyle/>
                    <a:p>
                      <a:pPr>
                        <a:lnSpc>
                          <a:spcPct val="150000"/>
                        </a:lnSpc>
                      </a:pPr>
                      <a:r>
                        <a:rPr lang="en-US" sz="2200">
                          <a:effectLst/>
                        </a:rPr>
                        <a:t>25410123.9382</a:t>
                      </a:r>
                      <a:endParaRPr lang="en-US" sz="2200">
                        <a:effectLst/>
                        <a:latin typeface="Calibri" charset="0"/>
                      </a:endParaRPr>
                    </a:p>
                  </a:txBody>
                  <a:tcPr marL="68580" marR="68580" marT="0" marB="0" anchor="b"/>
                </a:tc>
              </a:tr>
              <a:tr h="631508">
                <a:tc>
                  <a:txBody>
                    <a:bodyPr/>
                    <a:lstStyle/>
                    <a:p>
                      <a:pPr>
                        <a:lnSpc>
                          <a:spcPct val="150000"/>
                        </a:lnSpc>
                      </a:pPr>
                      <a:r>
                        <a:rPr lang="en-US" sz="2200" dirty="0">
                          <a:effectLst/>
                        </a:rPr>
                        <a:t>Ridge</a:t>
                      </a:r>
                      <a:endParaRPr lang="en-US" sz="2200" dirty="0">
                        <a:effectLst/>
                        <a:latin typeface="Calibri" charset="0"/>
                      </a:endParaRPr>
                    </a:p>
                  </a:txBody>
                  <a:tcPr marL="68580" marR="68580" marT="0" marB="0" anchor="b"/>
                </a:tc>
                <a:tc>
                  <a:txBody>
                    <a:bodyPr/>
                    <a:lstStyle/>
                    <a:p>
                      <a:pPr algn="r">
                        <a:lnSpc>
                          <a:spcPct val="150000"/>
                        </a:lnSpc>
                      </a:pPr>
                      <a:r>
                        <a:rPr lang="en-US" sz="2200">
                          <a:effectLst/>
                        </a:rPr>
                        <a:t>0.600</a:t>
                      </a:r>
                      <a:endParaRPr lang="en-US" sz="2200">
                        <a:effectLst/>
                        <a:latin typeface="Calibri" charset="0"/>
                      </a:endParaRPr>
                    </a:p>
                  </a:txBody>
                  <a:tcPr marL="68580" marR="68580" marT="0" marB="0" anchor="b"/>
                </a:tc>
                <a:tc>
                  <a:txBody>
                    <a:bodyPr/>
                    <a:lstStyle/>
                    <a:p>
                      <a:pPr>
                        <a:lnSpc>
                          <a:spcPct val="150000"/>
                        </a:lnSpc>
                      </a:pPr>
                      <a:r>
                        <a:rPr lang="en-US" sz="2200" dirty="0">
                          <a:effectLst/>
                        </a:rPr>
                        <a:t>25682187.4815</a:t>
                      </a:r>
                      <a:endParaRPr lang="en-US" sz="2200" dirty="0">
                        <a:effectLst/>
                        <a:latin typeface="Calibri" charset="0"/>
                      </a:endParaRPr>
                    </a:p>
                  </a:txBody>
                  <a:tcPr marL="68580" marR="68580" marT="0" marB="0" anchor="b"/>
                </a:tc>
              </a:tr>
              <a:tr h="631508">
                <a:tc>
                  <a:txBody>
                    <a:bodyPr/>
                    <a:lstStyle/>
                    <a:p>
                      <a:pPr>
                        <a:lnSpc>
                          <a:spcPct val="150000"/>
                        </a:lnSpc>
                      </a:pPr>
                      <a:r>
                        <a:rPr lang="en-US" sz="2200">
                          <a:effectLst/>
                        </a:rPr>
                        <a:t>Lasso</a:t>
                      </a:r>
                      <a:endParaRPr lang="en-US" sz="2200">
                        <a:effectLst/>
                        <a:latin typeface="Calibri" charset="0"/>
                      </a:endParaRPr>
                    </a:p>
                  </a:txBody>
                  <a:tcPr marL="68580" marR="68580" marT="0" marB="0" anchor="b"/>
                </a:tc>
                <a:tc>
                  <a:txBody>
                    <a:bodyPr/>
                    <a:lstStyle/>
                    <a:p>
                      <a:pPr algn="r">
                        <a:lnSpc>
                          <a:spcPct val="150000"/>
                        </a:lnSpc>
                      </a:pPr>
                      <a:r>
                        <a:rPr lang="en-US" sz="2200">
                          <a:effectLst/>
                        </a:rPr>
                        <a:t>0.604</a:t>
                      </a:r>
                      <a:endParaRPr lang="en-US" sz="2200">
                        <a:effectLst/>
                        <a:latin typeface="Calibri" charset="0"/>
                      </a:endParaRPr>
                    </a:p>
                  </a:txBody>
                  <a:tcPr marL="68580" marR="68580" marT="0" marB="0" anchor="b"/>
                </a:tc>
                <a:tc>
                  <a:txBody>
                    <a:bodyPr/>
                    <a:lstStyle/>
                    <a:p>
                      <a:pPr>
                        <a:lnSpc>
                          <a:spcPct val="150000"/>
                        </a:lnSpc>
                      </a:pPr>
                      <a:r>
                        <a:rPr lang="en-US" sz="2200" dirty="0">
                          <a:effectLst/>
                        </a:rPr>
                        <a:t>25417144.6858</a:t>
                      </a:r>
                      <a:endParaRPr lang="en-US" sz="2200" dirty="0">
                        <a:effectLst/>
                        <a:latin typeface="Calibri" charset="0"/>
                      </a:endParaRPr>
                    </a:p>
                  </a:txBody>
                  <a:tcPr marL="68580" marR="68580" marT="0" marB="0" anchor="b"/>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916029024"/>
              </p:ext>
            </p:extLst>
          </p:nvPr>
        </p:nvGraphicFramePr>
        <p:xfrm>
          <a:off x="5585574" y="4458100"/>
          <a:ext cx="5996712" cy="2011680"/>
        </p:xfrm>
        <a:graphic>
          <a:graphicData uri="http://schemas.openxmlformats.org/drawingml/2006/table">
            <a:tbl>
              <a:tblPr firstRow="1" firstCol="1" bandRow="1">
                <a:tableStyleId>{5C22544A-7EE6-4342-B048-85BDC9FD1C3A}</a:tableStyleId>
              </a:tblPr>
              <a:tblGrid>
                <a:gridCol w="1998904"/>
                <a:gridCol w="1998904"/>
                <a:gridCol w="1998904"/>
              </a:tblGrid>
              <a:tr h="190500">
                <a:tc>
                  <a:txBody>
                    <a:bodyPr/>
                    <a:lstStyle/>
                    <a:p>
                      <a:pPr>
                        <a:lnSpc>
                          <a:spcPct val="150000"/>
                        </a:lnSpc>
                      </a:pPr>
                      <a:r>
                        <a:rPr lang="en-US" sz="2200">
                          <a:effectLst/>
                        </a:rPr>
                        <a:t>Model</a:t>
                      </a:r>
                      <a:endParaRPr lang="en-US" sz="2200">
                        <a:effectLst/>
                        <a:latin typeface="Calibri" charset="0"/>
                      </a:endParaRPr>
                    </a:p>
                  </a:txBody>
                  <a:tcPr marL="68580" marR="68580" marT="0" marB="0" anchor="b"/>
                </a:tc>
                <a:tc>
                  <a:txBody>
                    <a:bodyPr/>
                    <a:lstStyle/>
                    <a:p>
                      <a:pPr>
                        <a:lnSpc>
                          <a:spcPct val="150000"/>
                        </a:lnSpc>
                      </a:pPr>
                      <a:r>
                        <a:rPr lang="en-US" sz="2200">
                          <a:effectLst/>
                        </a:rPr>
                        <a:t>R-squared</a:t>
                      </a:r>
                      <a:endParaRPr lang="en-US" sz="2200">
                        <a:effectLst/>
                        <a:latin typeface="Calibri" charset="0"/>
                      </a:endParaRPr>
                    </a:p>
                  </a:txBody>
                  <a:tcPr marL="68580" marR="68580" marT="0" marB="0" anchor="b"/>
                </a:tc>
                <a:tc>
                  <a:txBody>
                    <a:bodyPr/>
                    <a:lstStyle/>
                    <a:p>
                      <a:pPr>
                        <a:lnSpc>
                          <a:spcPct val="150000"/>
                        </a:lnSpc>
                      </a:pPr>
                      <a:r>
                        <a:rPr lang="en-US" sz="2200">
                          <a:effectLst/>
                        </a:rPr>
                        <a:t>MSE</a:t>
                      </a:r>
                      <a:endParaRPr lang="en-US" sz="2200">
                        <a:effectLst/>
                        <a:latin typeface="Calibri" charset="0"/>
                      </a:endParaRPr>
                    </a:p>
                  </a:txBody>
                  <a:tcPr marL="68580" marR="68580" marT="0" marB="0" anchor="b"/>
                </a:tc>
              </a:tr>
              <a:tr h="190500">
                <a:tc>
                  <a:txBody>
                    <a:bodyPr/>
                    <a:lstStyle/>
                    <a:p>
                      <a:pPr>
                        <a:lnSpc>
                          <a:spcPct val="150000"/>
                        </a:lnSpc>
                      </a:pPr>
                      <a:r>
                        <a:rPr lang="en-US" sz="2200" dirty="0" smtClean="0">
                          <a:effectLst/>
                        </a:rPr>
                        <a:t>Linear R</a:t>
                      </a:r>
                      <a:endParaRPr lang="en-US" sz="2200" dirty="0">
                        <a:effectLst/>
                        <a:latin typeface="Calibri" charset="0"/>
                      </a:endParaRPr>
                    </a:p>
                  </a:txBody>
                  <a:tcPr marL="68580" marR="68580" marT="0" marB="0" anchor="b"/>
                </a:tc>
                <a:tc>
                  <a:txBody>
                    <a:bodyPr/>
                    <a:lstStyle/>
                    <a:p>
                      <a:pPr algn="r">
                        <a:lnSpc>
                          <a:spcPct val="150000"/>
                        </a:lnSpc>
                      </a:pPr>
                      <a:r>
                        <a:rPr lang="en-US" sz="2200">
                          <a:effectLst/>
                        </a:rPr>
                        <a:t>0.736</a:t>
                      </a:r>
                      <a:endParaRPr lang="en-US" sz="2200">
                        <a:effectLst/>
                        <a:latin typeface="Calibri" charset="0"/>
                      </a:endParaRPr>
                    </a:p>
                  </a:txBody>
                  <a:tcPr marL="68580" marR="68580" marT="0" marB="0" anchor="b"/>
                </a:tc>
                <a:tc>
                  <a:txBody>
                    <a:bodyPr/>
                    <a:lstStyle/>
                    <a:p>
                      <a:pPr>
                        <a:lnSpc>
                          <a:spcPct val="150000"/>
                        </a:lnSpc>
                      </a:pPr>
                      <a:r>
                        <a:rPr lang="en-US" sz="2200">
                          <a:effectLst/>
                        </a:rPr>
                        <a:t>16922125.1335</a:t>
                      </a:r>
                      <a:endParaRPr lang="en-US" sz="2200">
                        <a:effectLst/>
                        <a:latin typeface="Calibri" charset="0"/>
                      </a:endParaRPr>
                    </a:p>
                  </a:txBody>
                  <a:tcPr marL="68580" marR="68580" marT="0" marB="0" anchor="b"/>
                </a:tc>
              </a:tr>
              <a:tr h="190500">
                <a:tc>
                  <a:txBody>
                    <a:bodyPr/>
                    <a:lstStyle/>
                    <a:p>
                      <a:pPr>
                        <a:lnSpc>
                          <a:spcPct val="150000"/>
                        </a:lnSpc>
                      </a:pPr>
                      <a:r>
                        <a:rPr lang="en-US" sz="2200">
                          <a:effectLst/>
                        </a:rPr>
                        <a:t>Ridge</a:t>
                      </a:r>
                      <a:endParaRPr lang="en-US" sz="2200">
                        <a:effectLst/>
                        <a:latin typeface="Calibri" charset="0"/>
                      </a:endParaRPr>
                    </a:p>
                  </a:txBody>
                  <a:tcPr marL="68580" marR="68580" marT="0" marB="0" anchor="b"/>
                </a:tc>
                <a:tc>
                  <a:txBody>
                    <a:bodyPr/>
                    <a:lstStyle/>
                    <a:p>
                      <a:pPr algn="r">
                        <a:lnSpc>
                          <a:spcPct val="150000"/>
                        </a:lnSpc>
                      </a:pPr>
                      <a:r>
                        <a:rPr lang="en-US" sz="2200">
                          <a:effectLst/>
                        </a:rPr>
                        <a:t>0.732</a:t>
                      </a:r>
                      <a:endParaRPr lang="en-US" sz="2200">
                        <a:effectLst/>
                        <a:latin typeface="Calibri" charset="0"/>
                      </a:endParaRPr>
                    </a:p>
                  </a:txBody>
                  <a:tcPr marL="68580" marR="68580" marT="0" marB="0" anchor="b"/>
                </a:tc>
                <a:tc>
                  <a:txBody>
                    <a:bodyPr/>
                    <a:lstStyle/>
                    <a:p>
                      <a:pPr>
                        <a:lnSpc>
                          <a:spcPct val="150000"/>
                        </a:lnSpc>
                      </a:pPr>
                      <a:r>
                        <a:rPr lang="en-US" sz="2200">
                          <a:effectLst/>
                        </a:rPr>
                        <a:t>17242387.8353</a:t>
                      </a:r>
                      <a:endParaRPr lang="en-US" sz="2200">
                        <a:effectLst/>
                        <a:latin typeface="Calibri" charset="0"/>
                      </a:endParaRPr>
                    </a:p>
                  </a:txBody>
                  <a:tcPr marL="68580" marR="68580" marT="0" marB="0" anchor="b"/>
                </a:tc>
              </a:tr>
              <a:tr h="190500">
                <a:tc>
                  <a:txBody>
                    <a:bodyPr/>
                    <a:lstStyle/>
                    <a:p>
                      <a:pPr>
                        <a:lnSpc>
                          <a:spcPct val="150000"/>
                        </a:lnSpc>
                      </a:pPr>
                      <a:r>
                        <a:rPr lang="en-US" sz="2200">
                          <a:effectLst/>
                        </a:rPr>
                        <a:t>Lasso</a:t>
                      </a:r>
                      <a:endParaRPr lang="en-US" sz="2200">
                        <a:effectLst/>
                        <a:latin typeface="Calibri" charset="0"/>
                      </a:endParaRPr>
                    </a:p>
                  </a:txBody>
                  <a:tcPr marL="68580" marR="68580" marT="0" marB="0" anchor="b"/>
                </a:tc>
                <a:tc>
                  <a:txBody>
                    <a:bodyPr/>
                    <a:lstStyle/>
                    <a:p>
                      <a:pPr algn="r">
                        <a:lnSpc>
                          <a:spcPct val="150000"/>
                        </a:lnSpc>
                      </a:pPr>
                      <a:r>
                        <a:rPr lang="en-US" sz="2200">
                          <a:effectLst/>
                        </a:rPr>
                        <a:t>0.73</a:t>
                      </a:r>
                      <a:endParaRPr lang="en-US" sz="2200">
                        <a:effectLst/>
                        <a:latin typeface="Calibri" charset="0"/>
                      </a:endParaRPr>
                    </a:p>
                  </a:txBody>
                  <a:tcPr marL="68580" marR="68580" marT="0" marB="0" anchor="b"/>
                </a:tc>
                <a:tc>
                  <a:txBody>
                    <a:bodyPr/>
                    <a:lstStyle/>
                    <a:p>
                      <a:pPr>
                        <a:lnSpc>
                          <a:spcPct val="150000"/>
                        </a:lnSpc>
                      </a:pPr>
                      <a:r>
                        <a:rPr lang="en-US" sz="2200" dirty="0">
                          <a:effectLst/>
                        </a:rPr>
                        <a:t>17427420.7108</a:t>
                      </a:r>
                      <a:endParaRPr lang="en-US" sz="2200" dirty="0">
                        <a:effectLst/>
                        <a:latin typeface="Calibri" charset="0"/>
                      </a:endParaRPr>
                    </a:p>
                  </a:txBody>
                  <a:tcPr marL="68580" marR="68580" marT="0" marB="0" anchor="b"/>
                </a:tc>
              </a:tr>
            </a:tbl>
          </a:graphicData>
        </a:graphic>
      </p:graphicFrame>
      <p:sp>
        <p:nvSpPr>
          <p:cNvPr id="8" name="Title 1"/>
          <p:cNvSpPr txBox="1">
            <a:spLocks/>
          </p:cNvSpPr>
          <p:nvPr/>
        </p:nvSpPr>
        <p:spPr>
          <a:xfrm>
            <a:off x="5634649" y="1466022"/>
            <a:ext cx="4320881" cy="1105727"/>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smtClean="0">
                <a:solidFill>
                  <a:schemeClr val="bg1"/>
                </a:solidFill>
                <a:latin typeface="Athelas" charset="0"/>
                <a:ea typeface="Athelas" charset="0"/>
                <a:cs typeface="Athelas" charset="0"/>
              </a:rPr>
              <a:t>With only </a:t>
            </a:r>
            <a:r>
              <a:rPr lang="en-US" sz="4000" smtClean="0">
                <a:solidFill>
                  <a:schemeClr val="bg1"/>
                </a:solidFill>
                <a:latin typeface="Athelas" charset="0"/>
                <a:ea typeface="Athelas" charset="0"/>
                <a:cs typeface="Athelas" charset="0"/>
              </a:rPr>
              <a:t>Numeric Features</a:t>
            </a:r>
            <a:endParaRPr lang="en-US" sz="4000" dirty="0">
              <a:solidFill>
                <a:schemeClr val="bg1"/>
              </a:solidFill>
              <a:latin typeface="Athelas" charset="0"/>
              <a:ea typeface="Athelas" charset="0"/>
              <a:cs typeface="Athelas" charset="0"/>
            </a:endParaRPr>
          </a:p>
        </p:txBody>
      </p:sp>
      <p:sp>
        <p:nvSpPr>
          <p:cNvPr id="9" name="Title 1"/>
          <p:cNvSpPr txBox="1">
            <a:spLocks/>
          </p:cNvSpPr>
          <p:nvPr/>
        </p:nvSpPr>
        <p:spPr>
          <a:xfrm>
            <a:off x="240031" y="4603044"/>
            <a:ext cx="5314950" cy="1105727"/>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smtClean="0">
                <a:solidFill>
                  <a:schemeClr val="bg1"/>
                </a:solidFill>
                <a:latin typeface="Athelas" charset="0"/>
                <a:ea typeface="Athelas" charset="0"/>
                <a:cs typeface="Athelas" charset="0"/>
              </a:rPr>
              <a:t>Including also Non-Numeric </a:t>
            </a:r>
            <a:r>
              <a:rPr lang="en-US" sz="4000" dirty="0" smtClean="0">
                <a:solidFill>
                  <a:schemeClr val="bg1"/>
                </a:solidFill>
                <a:latin typeface="Athelas" charset="0"/>
                <a:ea typeface="Athelas" charset="0"/>
                <a:cs typeface="Athelas" charset="0"/>
              </a:rPr>
              <a:t>Features</a:t>
            </a:r>
            <a:endParaRPr lang="en-US" sz="4000" dirty="0">
              <a:solidFill>
                <a:schemeClr val="bg1"/>
              </a:solidFill>
              <a:latin typeface="Athelas" charset="0"/>
              <a:ea typeface="Athelas" charset="0"/>
              <a:cs typeface="Athelas" charset="0"/>
            </a:endParaRPr>
          </a:p>
        </p:txBody>
      </p:sp>
    </p:spTree>
    <p:extLst>
      <p:ext uri="{BB962C8B-B14F-4D97-AF65-F5344CB8AC3E}">
        <p14:creationId xmlns:p14="http://schemas.microsoft.com/office/powerpoint/2010/main" val="13184455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7726"/>
            <a:ext cx="6039077" cy="600800"/>
          </a:xfrm>
        </p:spPr>
        <p:txBody>
          <a:bodyPr>
            <a:noAutofit/>
          </a:bodyPr>
          <a:lstStyle/>
          <a:p>
            <a:r>
              <a:rPr lang="en-US" sz="4000" smtClean="0">
                <a:latin typeface="Athelas" charset="0"/>
                <a:ea typeface="Athelas" charset="0"/>
                <a:cs typeface="Athelas" charset="0"/>
              </a:rPr>
              <a:t>Regression:</a:t>
            </a:r>
            <a:endParaRPr lang="en-US" sz="4000" dirty="0">
              <a:latin typeface="Athelas" charset="0"/>
              <a:ea typeface="Athelas" charset="0"/>
              <a:cs typeface="Athelas" charset="0"/>
            </a:endParaRPr>
          </a:p>
        </p:txBody>
      </p:sp>
      <p:sp>
        <p:nvSpPr>
          <p:cNvPr id="7" name="Slide Number Placeholder 6"/>
          <p:cNvSpPr>
            <a:spLocks noGrp="1"/>
          </p:cNvSpPr>
          <p:nvPr>
            <p:ph type="sldNum" sz="quarter" idx="12"/>
          </p:nvPr>
        </p:nvSpPr>
        <p:spPr>
          <a:xfrm>
            <a:off x="9395687" y="6469780"/>
            <a:ext cx="2743200" cy="365125"/>
          </a:xfrm>
        </p:spPr>
        <p:txBody>
          <a:bodyPr/>
          <a:lstStyle/>
          <a:p>
            <a:fld id="{16FA6B3E-46B9-EC46-AB95-0E643768DDA9}" type="slidenum">
              <a:rPr lang="en-US" smtClean="0"/>
              <a:t>24</a:t>
            </a:fld>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259275164"/>
              </p:ext>
            </p:extLst>
          </p:nvPr>
        </p:nvGraphicFramePr>
        <p:xfrm>
          <a:off x="453502" y="1371600"/>
          <a:ext cx="9502028" cy="2539302"/>
        </p:xfrm>
        <a:graphic>
          <a:graphicData uri="http://schemas.openxmlformats.org/drawingml/2006/table">
            <a:tbl>
              <a:tblPr firstRow="1" firstCol="1" bandRow="1">
                <a:tableStyleId>{5C22544A-7EE6-4342-B048-85BDC9FD1C3A}</a:tableStyleId>
              </a:tblPr>
              <a:tblGrid>
                <a:gridCol w="2295793"/>
                <a:gridCol w="3507460"/>
                <a:gridCol w="3698775"/>
              </a:tblGrid>
              <a:tr h="631508">
                <a:tc>
                  <a:txBody>
                    <a:bodyPr/>
                    <a:lstStyle/>
                    <a:p>
                      <a:pPr>
                        <a:lnSpc>
                          <a:spcPct val="150000"/>
                        </a:lnSpc>
                      </a:pPr>
                      <a:r>
                        <a:rPr lang="en-US" sz="2200">
                          <a:effectLst/>
                        </a:rPr>
                        <a:t>Model</a:t>
                      </a:r>
                      <a:endParaRPr lang="en-US" sz="2200">
                        <a:effectLst/>
                        <a:latin typeface="Calibri" charset="0"/>
                      </a:endParaRPr>
                    </a:p>
                  </a:txBody>
                  <a:tcPr marL="68580" marR="68580" marT="0" marB="0" anchor="b"/>
                </a:tc>
                <a:tc>
                  <a:txBody>
                    <a:bodyPr/>
                    <a:lstStyle/>
                    <a:p>
                      <a:pPr algn="r">
                        <a:lnSpc>
                          <a:spcPct val="150000"/>
                        </a:lnSpc>
                      </a:pPr>
                      <a:r>
                        <a:rPr lang="en-US" sz="2200" dirty="0">
                          <a:effectLst/>
                        </a:rPr>
                        <a:t>R-squared</a:t>
                      </a:r>
                      <a:endParaRPr lang="en-US" sz="2200" dirty="0">
                        <a:effectLst/>
                        <a:latin typeface="Calibri" charset="0"/>
                      </a:endParaRPr>
                    </a:p>
                  </a:txBody>
                  <a:tcPr marL="68580" marR="68580" marT="0" marB="0" anchor="b"/>
                </a:tc>
                <a:tc>
                  <a:txBody>
                    <a:bodyPr/>
                    <a:lstStyle/>
                    <a:p>
                      <a:pPr algn="r">
                        <a:lnSpc>
                          <a:spcPct val="150000"/>
                        </a:lnSpc>
                      </a:pPr>
                      <a:r>
                        <a:rPr lang="en-US" sz="2200" dirty="0">
                          <a:effectLst/>
                        </a:rPr>
                        <a:t>MSE</a:t>
                      </a:r>
                      <a:endParaRPr lang="en-US" sz="2200" dirty="0">
                        <a:effectLst/>
                        <a:latin typeface="Calibri" charset="0"/>
                      </a:endParaRPr>
                    </a:p>
                  </a:txBody>
                  <a:tcPr marL="68580" marR="68580" marT="0" marB="0" anchor="b"/>
                </a:tc>
              </a:tr>
              <a:tr h="631508">
                <a:tc>
                  <a:txBody>
                    <a:bodyPr/>
                    <a:lstStyle/>
                    <a:p>
                      <a:pPr>
                        <a:lnSpc>
                          <a:spcPct val="150000"/>
                        </a:lnSpc>
                      </a:pPr>
                      <a:r>
                        <a:rPr lang="en-US" sz="2200" dirty="0" smtClean="0">
                          <a:effectLst/>
                        </a:rPr>
                        <a:t>Random</a:t>
                      </a:r>
                      <a:r>
                        <a:rPr lang="en-US" sz="2200" baseline="0" dirty="0" smtClean="0">
                          <a:effectLst/>
                        </a:rPr>
                        <a:t> </a:t>
                      </a:r>
                      <a:r>
                        <a:rPr lang="en-US" sz="2200" dirty="0" smtClean="0">
                          <a:effectLst/>
                          <a:latin typeface="Calibri" charset="0"/>
                        </a:rPr>
                        <a:t>Forest with Numeric</a:t>
                      </a:r>
                      <a:endParaRPr lang="en-US" sz="2200" dirty="0">
                        <a:effectLst/>
                        <a:latin typeface="Calibri" charset="0"/>
                      </a:endParaRPr>
                    </a:p>
                  </a:txBody>
                  <a:tcPr marL="68580" marR="68580" marT="0" marB="0" anchor="b"/>
                </a:tc>
                <a:tc>
                  <a:txBody>
                    <a:bodyPr/>
                    <a:lstStyle/>
                    <a:p>
                      <a:pPr algn="r">
                        <a:lnSpc>
                          <a:spcPct val="150000"/>
                        </a:lnSpc>
                      </a:pPr>
                      <a:r>
                        <a:rPr lang="is-IS" sz="2400" dirty="0" smtClean="0"/>
                        <a:t>0.804160991899</a:t>
                      </a:r>
                      <a:endParaRPr lang="en-US" sz="2200" dirty="0">
                        <a:effectLst/>
                        <a:latin typeface="Calibri" charset="0"/>
                      </a:endParaRPr>
                    </a:p>
                  </a:txBody>
                  <a:tcPr marL="68580" marR="68580" marT="0" marB="0" anchor="b"/>
                </a:tc>
                <a:tc>
                  <a:txBody>
                    <a:bodyPr/>
                    <a:lstStyle/>
                    <a:p>
                      <a:pPr algn="r">
                        <a:lnSpc>
                          <a:spcPct val="150000"/>
                        </a:lnSpc>
                      </a:pPr>
                      <a:r>
                        <a:rPr lang="is-IS" sz="2400" dirty="0" smtClean="0"/>
                        <a:t>12592910.4069</a:t>
                      </a:r>
                      <a:endParaRPr lang="en-US" sz="2200" dirty="0">
                        <a:effectLst/>
                        <a:latin typeface="Calibri" charset="0"/>
                      </a:endParaRPr>
                    </a:p>
                  </a:txBody>
                  <a:tcPr marL="68580" marR="68580" marT="0" marB="0" anchor="b"/>
                </a:tc>
              </a:tr>
              <a:tr h="631508">
                <a:tc>
                  <a:txBody>
                    <a:bodyPr/>
                    <a:lstStyle/>
                    <a:p>
                      <a:pPr>
                        <a:lnSpc>
                          <a:spcPct val="150000"/>
                        </a:lnSpc>
                      </a:pPr>
                      <a:r>
                        <a:rPr lang="en-US" sz="2200" dirty="0" smtClean="0">
                          <a:effectLst/>
                          <a:latin typeface="Calibri" charset="0"/>
                        </a:rPr>
                        <a:t>Random Forest</a:t>
                      </a:r>
                      <a:r>
                        <a:rPr lang="en-US" sz="2200" baseline="0" dirty="0" smtClean="0">
                          <a:effectLst/>
                          <a:latin typeface="Calibri" charset="0"/>
                        </a:rPr>
                        <a:t> with all</a:t>
                      </a:r>
                      <a:endParaRPr lang="en-US" sz="2200" dirty="0">
                        <a:effectLst/>
                        <a:latin typeface="Calibri" charset="0"/>
                      </a:endParaRPr>
                    </a:p>
                  </a:txBody>
                  <a:tcPr marL="68580" marR="68580" marT="0" marB="0" anchor="b"/>
                </a:tc>
                <a:tc>
                  <a:txBody>
                    <a:bodyPr/>
                    <a:lstStyle/>
                    <a:p>
                      <a:pPr marL="0" algn="r" defTabSz="914400" rtl="0" eaLnBrk="1" latinLnBrk="0" hangingPunct="1">
                        <a:lnSpc>
                          <a:spcPct val="150000"/>
                        </a:lnSpc>
                      </a:pPr>
                      <a:r>
                        <a:rPr lang="is-IS" sz="2400" dirty="0" smtClean="0"/>
                        <a:t>0.899070707067</a:t>
                      </a:r>
                      <a:endParaRPr lang="en-US" sz="2200" dirty="0">
                        <a:effectLst/>
                        <a:latin typeface="Calibri" charset="0"/>
                      </a:endParaRPr>
                    </a:p>
                  </a:txBody>
                  <a:tcPr marL="68580" marR="68580" marT="0" marB="0" anchor="b"/>
                </a:tc>
                <a:tc>
                  <a:txBody>
                    <a:bodyPr/>
                    <a:lstStyle/>
                    <a:p>
                      <a:pPr algn="r">
                        <a:lnSpc>
                          <a:spcPct val="150000"/>
                        </a:lnSpc>
                      </a:pPr>
                      <a:r>
                        <a:rPr lang="nb-NO" sz="2400" dirty="0" smtClean="0"/>
                        <a:t>6489991.73177</a:t>
                      </a:r>
                      <a:endParaRPr lang="en-US" sz="2200" dirty="0">
                        <a:effectLst/>
                        <a:latin typeface="Calibri" charset="0"/>
                      </a:endParaRPr>
                    </a:p>
                  </a:txBody>
                  <a:tcPr marL="68580" marR="68580" marT="0" marB="0" anchor="b"/>
                </a:tc>
              </a:tr>
            </a:tbl>
          </a:graphicData>
        </a:graphic>
      </p:graphicFrame>
    </p:spTree>
    <p:extLst>
      <p:ext uri="{BB962C8B-B14F-4D97-AF65-F5344CB8AC3E}">
        <p14:creationId xmlns:p14="http://schemas.microsoft.com/office/powerpoint/2010/main" val="14858511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69073"/>
          </a:xfrm>
        </p:spPr>
        <p:txBody>
          <a:bodyPr>
            <a:noAutofit/>
          </a:bodyPr>
          <a:lstStyle/>
          <a:p>
            <a:r>
              <a:rPr lang="en-US" sz="4000" dirty="0" smtClean="0">
                <a:latin typeface="Athelas" charset="0"/>
                <a:ea typeface="Athelas" charset="0"/>
                <a:cs typeface="Athelas" charset="0"/>
              </a:rPr>
              <a:t>More Ideas to Improve Model in Future</a:t>
            </a:r>
            <a:endParaRPr lang="en-US" sz="4000" dirty="0">
              <a:latin typeface="Athelas" charset="0"/>
              <a:ea typeface="Athelas" charset="0"/>
              <a:cs typeface="Athelas" charset="0"/>
            </a:endParaRPr>
          </a:p>
        </p:txBody>
      </p:sp>
      <p:sp>
        <p:nvSpPr>
          <p:cNvPr id="4" name="Title 1"/>
          <p:cNvSpPr txBox="1">
            <a:spLocks/>
          </p:cNvSpPr>
          <p:nvPr/>
        </p:nvSpPr>
        <p:spPr>
          <a:xfrm>
            <a:off x="1128890" y="1196622"/>
            <a:ext cx="9976554" cy="5096934"/>
          </a:xfrm>
          <a:prstGeom prst="rect">
            <a:avLst/>
          </a:prstGeom>
          <a:solidFill>
            <a:srgbClr val="262626"/>
          </a:solidFill>
          <a:ln w="57150" cmpd="sng">
            <a:solidFill>
              <a:srgbClr val="B8BC0C"/>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30000"/>
              </a:lnSpc>
              <a:buClr>
                <a:srgbClr val="B8BC0C"/>
              </a:buClr>
              <a:buFont typeface="Wingdings" charset="2"/>
              <a:buChar char="Ø"/>
            </a:pPr>
            <a:r>
              <a:rPr lang="en-US" sz="2800" dirty="0" smtClean="0">
                <a:solidFill>
                  <a:srgbClr val="FFFFFF"/>
                </a:solidFill>
                <a:latin typeface="Athelas" charset="0"/>
                <a:ea typeface="Athelas" charset="0"/>
                <a:cs typeface="Athelas" charset="0"/>
              </a:rPr>
              <a:t>Engineer more features related </a:t>
            </a:r>
            <a:r>
              <a:rPr lang="en-US" sz="2800" dirty="0" smtClean="0">
                <a:solidFill>
                  <a:srgbClr val="FFFFFF"/>
                </a:solidFill>
                <a:latin typeface="Athelas" charset="0"/>
                <a:ea typeface="Athelas" charset="0"/>
                <a:cs typeface="Athelas" charset="0"/>
              </a:rPr>
              <a:t>with Number of Clicks to each Posting, etc.</a:t>
            </a:r>
          </a:p>
          <a:p>
            <a:pPr marL="457200" indent="-457200">
              <a:lnSpc>
                <a:spcPct val="130000"/>
              </a:lnSpc>
              <a:buClr>
                <a:srgbClr val="B8BC0C"/>
              </a:buClr>
              <a:buFont typeface="Wingdings" charset="2"/>
              <a:buChar char="Ø"/>
            </a:pPr>
            <a:endParaRPr lang="en-US" sz="2800" dirty="0" smtClean="0">
              <a:solidFill>
                <a:srgbClr val="FFFFFF"/>
              </a:solidFill>
              <a:latin typeface="Athelas" charset="0"/>
              <a:ea typeface="Athelas" charset="0"/>
              <a:cs typeface="Athelas" charset="0"/>
            </a:endParaRPr>
          </a:p>
          <a:p>
            <a:pPr marL="457200" indent="-457200">
              <a:lnSpc>
                <a:spcPct val="130000"/>
              </a:lnSpc>
              <a:buClr>
                <a:srgbClr val="B8BC0C"/>
              </a:buClr>
              <a:buFont typeface="Wingdings" charset="2"/>
              <a:buChar char="Ø"/>
            </a:pPr>
            <a:r>
              <a:rPr lang="en-US" sz="2800" dirty="0" smtClean="0">
                <a:solidFill>
                  <a:srgbClr val="FFFFFF"/>
                </a:solidFill>
                <a:latin typeface="Athelas" charset="0"/>
                <a:ea typeface="Athelas" charset="0"/>
                <a:cs typeface="Athelas" charset="0"/>
              </a:rPr>
              <a:t>Extract more </a:t>
            </a:r>
            <a:r>
              <a:rPr lang="en-US" sz="2800" dirty="0" smtClean="0">
                <a:solidFill>
                  <a:srgbClr val="FFFFFF"/>
                </a:solidFill>
                <a:latin typeface="Athelas" charset="0"/>
                <a:ea typeface="Athelas" charset="0"/>
                <a:cs typeface="Athelas" charset="0"/>
              </a:rPr>
              <a:t>data from all year around.</a:t>
            </a:r>
          </a:p>
          <a:p>
            <a:pPr marL="457200" indent="-457200">
              <a:lnSpc>
                <a:spcPct val="130000"/>
              </a:lnSpc>
              <a:buClr>
                <a:srgbClr val="B8BC0C"/>
              </a:buClr>
              <a:buFont typeface="Wingdings" charset="2"/>
              <a:buChar char="Ø"/>
            </a:pPr>
            <a:endParaRPr lang="en-US" sz="2800" dirty="0" smtClean="0">
              <a:solidFill>
                <a:srgbClr val="FFFFFF"/>
              </a:solidFill>
              <a:latin typeface="Athelas" charset="0"/>
              <a:ea typeface="Athelas" charset="0"/>
              <a:cs typeface="Athelas" charset="0"/>
            </a:endParaRPr>
          </a:p>
          <a:p>
            <a:pPr marL="457200" indent="-457200">
              <a:lnSpc>
                <a:spcPct val="130000"/>
              </a:lnSpc>
              <a:buClr>
                <a:srgbClr val="B8BC0C"/>
              </a:buClr>
              <a:buFont typeface="Wingdings" charset="2"/>
              <a:buChar char="Ø"/>
            </a:pPr>
            <a:r>
              <a:rPr lang="en-US" sz="2800" dirty="0" smtClean="0">
                <a:solidFill>
                  <a:srgbClr val="FFFFFF"/>
                </a:solidFill>
                <a:latin typeface="Athelas" charset="0"/>
                <a:ea typeface="Athelas" charset="0"/>
                <a:cs typeface="Athelas" charset="0"/>
              </a:rPr>
              <a:t>Use other Algorithms/Models to get better results.</a:t>
            </a:r>
            <a:endParaRPr lang="en-US" sz="2800" dirty="0" smtClean="0">
              <a:solidFill>
                <a:srgbClr val="FFFFFF"/>
              </a:solidFill>
              <a:latin typeface="Athelas" charset="0"/>
              <a:ea typeface="Athelas" charset="0"/>
              <a:cs typeface="Athelas" charset="0"/>
            </a:endParaRPr>
          </a:p>
        </p:txBody>
      </p:sp>
      <p:sp>
        <p:nvSpPr>
          <p:cNvPr id="7" name="Slide Number Placeholder 6"/>
          <p:cNvSpPr>
            <a:spLocks noGrp="1"/>
          </p:cNvSpPr>
          <p:nvPr>
            <p:ph type="sldNum" sz="quarter" idx="12"/>
          </p:nvPr>
        </p:nvSpPr>
        <p:spPr>
          <a:xfrm>
            <a:off x="9396717" y="6455980"/>
            <a:ext cx="2743200" cy="365125"/>
          </a:xfrm>
        </p:spPr>
        <p:txBody>
          <a:bodyPr/>
          <a:lstStyle/>
          <a:p>
            <a:fld id="{16FA6B3E-46B9-EC46-AB95-0E643768DDA9}" type="slidenum">
              <a:rPr lang="en-US" smtClean="0"/>
              <a:t>25</a:t>
            </a:fld>
            <a:endParaRPr lang="en-US" dirty="0"/>
          </a:p>
        </p:txBody>
      </p:sp>
    </p:spTree>
    <p:extLst>
      <p:ext uri="{BB962C8B-B14F-4D97-AF65-F5344CB8AC3E}">
        <p14:creationId xmlns:p14="http://schemas.microsoft.com/office/powerpoint/2010/main" val="19128901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69073"/>
          </a:xfrm>
        </p:spPr>
        <p:txBody>
          <a:bodyPr>
            <a:noAutofit/>
          </a:bodyPr>
          <a:lstStyle/>
          <a:p>
            <a:r>
              <a:rPr lang="en-US" sz="4000" dirty="0" smtClean="0">
                <a:latin typeface="Athelas" charset="0"/>
                <a:ea typeface="Athelas" charset="0"/>
                <a:cs typeface="Athelas" charset="0"/>
              </a:rPr>
              <a:t>Conclusions</a:t>
            </a:r>
            <a:endParaRPr lang="en-US" sz="4000" dirty="0">
              <a:latin typeface="Athelas" charset="0"/>
              <a:ea typeface="Athelas" charset="0"/>
              <a:cs typeface="Athelas" charset="0"/>
            </a:endParaRPr>
          </a:p>
        </p:txBody>
      </p:sp>
      <p:sp>
        <p:nvSpPr>
          <p:cNvPr id="4" name="Title 1"/>
          <p:cNvSpPr txBox="1">
            <a:spLocks/>
          </p:cNvSpPr>
          <p:nvPr/>
        </p:nvSpPr>
        <p:spPr>
          <a:xfrm>
            <a:off x="296334" y="850485"/>
            <a:ext cx="11599333" cy="5430113"/>
          </a:xfrm>
          <a:prstGeom prst="rect">
            <a:avLst/>
          </a:prstGeom>
          <a:solidFill>
            <a:srgbClr val="262626"/>
          </a:solidFill>
          <a:ln w="57150" cmpd="sng">
            <a:solidFill>
              <a:srgbClr val="B8BC0C"/>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30000"/>
              </a:lnSpc>
              <a:buClr>
                <a:srgbClr val="B8BC0C"/>
              </a:buClr>
              <a:buFont typeface="Wingdings" charset="2"/>
              <a:buChar char="Ø"/>
            </a:pPr>
            <a:endParaRPr lang="en-US" sz="2800" dirty="0" smtClean="0">
              <a:solidFill>
                <a:srgbClr val="FFFFFF"/>
              </a:solidFill>
              <a:latin typeface="Athelas" charset="0"/>
              <a:ea typeface="Athelas" charset="0"/>
              <a:cs typeface="Athelas" charset="0"/>
            </a:endParaRPr>
          </a:p>
          <a:p>
            <a:pPr marL="457200" indent="-457200">
              <a:lnSpc>
                <a:spcPct val="130000"/>
              </a:lnSpc>
              <a:buClr>
                <a:srgbClr val="B8BC0C"/>
              </a:buClr>
              <a:buFont typeface="Wingdings" charset="2"/>
              <a:buChar char="Ø"/>
            </a:pPr>
            <a:r>
              <a:rPr lang="en-US" sz="2800" dirty="0" smtClean="0">
                <a:solidFill>
                  <a:srgbClr val="FFFFFF"/>
                </a:solidFill>
                <a:latin typeface="Athelas" charset="0"/>
                <a:ea typeface="Athelas" charset="0"/>
                <a:cs typeface="Athelas" charset="0"/>
              </a:rPr>
              <a:t>All </a:t>
            </a:r>
            <a:r>
              <a:rPr lang="en-US" sz="2800" dirty="0" smtClean="0">
                <a:solidFill>
                  <a:srgbClr val="FFFFFF"/>
                </a:solidFill>
                <a:latin typeface="Athelas" charset="0"/>
                <a:ea typeface="Athelas" charset="0"/>
                <a:cs typeface="Athelas" charset="0"/>
              </a:rPr>
              <a:t>features of dataset </a:t>
            </a:r>
            <a:r>
              <a:rPr lang="en-US" sz="2800" dirty="0" smtClean="0">
                <a:solidFill>
                  <a:srgbClr val="FFFFFF"/>
                </a:solidFill>
                <a:latin typeface="Athelas" charset="0"/>
                <a:ea typeface="Athelas" charset="0"/>
                <a:cs typeface="Athelas" charset="0"/>
              </a:rPr>
              <a:t>contributed to the predictive power of the </a:t>
            </a:r>
            <a:r>
              <a:rPr lang="en-US" sz="2800" dirty="0" smtClean="0">
                <a:solidFill>
                  <a:srgbClr val="FFFFFF"/>
                </a:solidFill>
                <a:latin typeface="Athelas" charset="0"/>
                <a:ea typeface="Athelas" charset="0"/>
                <a:cs typeface="Athelas" charset="0"/>
              </a:rPr>
              <a:t>model</a:t>
            </a:r>
          </a:p>
          <a:p>
            <a:pPr marL="457200" indent="-457200">
              <a:lnSpc>
                <a:spcPct val="130000"/>
              </a:lnSpc>
              <a:buClr>
                <a:srgbClr val="B8BC0C"/>
              </a:buClr>
              <a:buFont typeface="Wingdings" charset="2"/>
              <a:buChar char="Ø"/>
            </a:pPr>
            <a:endParaRPr lang="en-US" sz="2800" dirty="0" smtClean="0">
              <a:solidFill>
                <a:srgbClr val="FFFFFF"/>
              </a:solidFill>
              <a:latin typeface="Athelas" charset="0"/>
              <a:ea typeface="Athelas" charset="0"/>
              <a:cs typeface="Athelas" charset="0"/>
            </a:endParaRPr>
          </a:p>
          <a:p>
            <a:pPr marL="457200" indent="-457200">
              <a:lnSpc>
                <a:spcPct val="130000"/>
              </a:lnSpc>
              <a:buClr>
                <a:srgbClr val="B8BC0C"/>
              </a:buClr>
              <a:buFont typeface="Wingdings" charset="2"/>
              <a:buChar char="Ø"/>
            </a:pPr>
            <a:r>
              <a:rPr lang="en-US" sz="2800" dirty="0" smtClean="0">
                <a:solidFill>
                  <a:srgbClr val="FFFFFF"/>
                </a:solidFill>
                <a:latin typeface="Athelas" charset="0"/>
                <a:ea typeface="Athelas" charset="0"/>
                <a:cs typeface="Athelas" charset="0"/>
              </a:rPr>
              <a:t>Out of </a:t>
            </a:r>
            <a:r>
              <a:rPr lang="en-US" sz="2800" dirty="0" smtClean="0">
                <a:solidFill>
                  <a:srgbClr val="FFFFFF"/>
                </a:solidFill>
                <a:latin typeface="Athelas" charset="0"/>
                <a:ea typeface="Athelas" charset="0"/>
                <a:cs typeface="Athelas" charset="0"/>
              </a:rPr>
              <a:t>4 </a:t>
            </a:r>
            <a:r>
              <a:rPr lang="en-US" sz="2800" dirty="0" smtClean="0">
                <a:solidFill>
                  <a:srgbClr val="FFFFFF"/>
                </a:solidFill>
                <a:latin typeface="Athelas" charset="0"/>
                <a:ea typeface="Athelas" charset="0"/>
                <a:cs typeface="Athelas" charset="0"/>
              </a:rPr>
              <a:t>supervised regression models</a:t>
            </a:r>
            <a:r>
              <a:rPr lang="en-US" sz="2800" dirty="0" smtClean="0">
                <a:solidFill>
                  <a:srgbClr val="FFFFFF"/>
                </a:solidFill>
                <a:latin typeface="Athelas" charset="0"/>
                <a:ea typeface="Athelas" charset="0"/>
                <a:cs typeface="Athelas" charset="0"/>
              </a:rPr>
              <a:t>, the </a:t>
            </a:r>
            <a:r>
              <a:rPr lang="en-US" sz="2800" dirty="0" smtClean="0">
                <a:solidFill>
                  <a:srgbClr val="FFFFFF"/>
                </a:solidFill>
                <a:latin typeface="Athelas" charset="0"/>
                <a:ea typeface="Athelas" charset="0"/>
                <a:cs typeface="Athelas" charset="0"/>
              </a:rPr>
              <a:t>Random Forest </a:t>
            </a:r>
            <a:r>
              <a:rPr lang="en-US" sz="2800" dirty="0" err="1" smtClean="0">
                <a:solidFill>
                  <a:srgbClr val="FFFFFF"/>
                </a:solidFill>
                <a:latin typeface="Athelas" charset="0"/>
                <a:ea typeface="Athelas" charset="0"/>
                <a:cs typeface="Athelas" charset="0"/>
              </a:rPr>
              <a:t>Regressor</a:t>
            </a:r>
            <a:r>
              <a:rPr lang="en-US" sz="2800" dirty="0" smtClean="0">
                <a:solidFill>
                  <a:srgbClr val="FFFFFF"/>
                </a:solidFill>
                <a:latin typeface="Athelas" charset="0"/>
                <a:ea typeface="Athelas" charset="0"/>
                <a:cs typeface="Athelas" charset="0"/>
              </a:rPr>
              <a:t> provided </a:t>
            </a:r>
            <a:r>
              <a:rPr lang="en-US" sz="2800" dirty="0" smtClean="0">
                <a:solidFill>
                  <a:srgbClr val="FFFFFF"/>
                </a:solidFill>
                <a:latin typeface="Athelas" charset="0"/>
                <a:ea typeface="Athelas" charset="0"/>
                <a:cs typeface="Athelas" charset="0"/>
              </a:rPr>
              <a:t>the best </a:t>
            </a:r>
            <a:r>
              <a:rPr lang="en-US" sz="2800" dirty="0" smtClean="0">
                <a:solidFill>
                  <a:srgbClr val="FFFFFF"/>
                </a:solidFill>
                <a:latin typeface="Athelas" charset="0"/>
                <a:ea typeface="Athelas" charset="0"/>
                <a:cs typeface="Athelas" charset="0"/>
              </a:rPr>
              <a:t>result: R-Squared=0.899 and MSE=</a:t>
            </a:r>
          </a:p>
          <a:p>
            <a:pPr marL="457200" indent="-457200">
              <a:lnSpc>
                <a:spcPct val="130000"/>
              </a:lnSpc>
              <a:buClr>
                <a:srgbClr val="B8BC0C"/>
              </a:buClr>
              <a:buFont typeface="Wingdings" charset="2"/>
              <a:buChar char="Ø"/>
            </a:pPr>
            <a:endParaRPr lang="en-US" sz="2800" dirty="0" smtClean="0">
              <a:solidFill>
                <a:srgbClr val="FFFFFF"/>
              </a:solidFill>
              <a:latin typeface="Athelas" charset="0"/>
              <a:ea typeface="Athelas" charset="0"/>
              <a:cs typeface="Athelas" charset="0"/>
            </a:endParaRPr>
          </a:p>
          <a:p>
            <a:pPr marL="457200" indent="-457200">
              <a:lnSpc>
                <a:spcPct val="130000"/>
              </a:lnSpc>
              <a:buClr>
                <a:srgbClr val="B8BC0C"/>
              </a:buClr>
              <a:buFont typeface="Wingdings" charset="2"/>
              <a:buChar char="Ø"/>
            </a:pPr>
            <a:r>
              <a:rPr lang="en-US" sz="2800" dirty="0" smtClean="0">
                <a:solidFill>
                  <a:srgbClr val="FFFFFF"/>
                </a:solidFill>
                <a:latin typeface="Athelas" charset="0"/>
                <a:ea typeface="Athelas" charset="0"/>
                <a:cs typeface="Athelas" charset="0"/>
              </a:rPr>
              <a:t>With </a:t>
            </a:r>
            <a:r>
              <a:rPr lang="en-US" sz="2800" dirty="0" smtClean="0">
                <a:solidFill>
                  <a:srgbClr val="FFFFFF"/>
                </a:solidFill>
                <a:latin typeface="Athelas" charset="0"/>
                <a:ea typeface="Athelas" charset="0"/>
                <a:cs typeface="Athelas" charset="0"/>
              </a:rPr>
              <a:t>more </a:t>
            </a:r>
            <a:r>
              <a:rPr lang="en-US" sz="2800" dirty="0" smtClean="0">
                <a:solidFill>
                  <a:srgbClr val="FFFFFF"/>
                </a:solidFill>
                <a:latin typeface="Athelas" charset="0"/>
                <a:ea typeface="Athelas" charset="0"/>
                <a:cs typeface="Athelas" charset="0"/>
              </a:rPr>
              <a:t>ideas, </a:t>
            </a:r>
            <a:r>
              <a:rPr lang="en-US" sz="2800" dirty="0" smtClean="0">
                <a:solidFill>
                  <a:srgbClr val="FFFFFF"/>
                </a:solidFill>
                <a:latin typeface="Athelas" charset="0"/>
                <a:ea typeface="Athelas" charset="0"/>
                <a:cs typeface="Athelas" charset="0"/>
              </a:rPr>
              <a:t>the model </a:t>
            </a:r>
            <a:r>
              <a:rPr lang="en-US" sz="2800" dirty="0" smtClean="0">
                <a:solidFill>
                  <a:srgbClr val="FFFFFF"/>
                </a:solidFill>
                <a:latin typeface="Athelas" charset="0"/>
                <a:ea typeface="Athelas" charset="0"/>
                <a:cs typeface="Athelas" charset="0"/>
              </a:rPr>
              <a:t>can improve </a:t>
            </a:r>
            <a:r>
              <a:rPr lang="en-US" sz="2800" dirty="0" smtClean="0">
                <a:solidFill>
                  <a:srgbClr val="FFFFFF"/>
                </a:solidFill>
                <a:latin typeface="Athelas" charset="0"/>
                <a:ea typeface="Athelas" charset="0"/>
                <a:cs typeface="Athelas" charset="0"/>
              </a:rPr>
              <a:t>in the future</a:t>
            </a:r>
          </a:p>
          <a:p>
            <a:pPr marL="457200" indent="-457200">
              <a:lnSpc>
                <a:spcPct val="130000"/>
              </a:lnSpc>
              <a:buClr>
                <a:srgbClr val="B8BC0C"/>
              </a:buClr>
              <a:buFont typeface="Wingdings" charset="2"/>
              <a:buChar char="Ø"/>
            </a:pPr>
            <a:endParaRPr lang="en-US" sz="2800" dirty="0" smtClean="0">
              <a:solidFill>
                <a:srgbClr val="FFFFFF"/>
              </a:solidFill>
              <a:latin typeface="Athelas" charset="0"/>
              <a:ea typeface="Athelas" charset="0"/>
              <a:cs typeface="Athelas" charset="0"/>
            </a:endParaRPr>
          </a:p>
        </p:txBody>
      </p:sp>
      <p:sp>
        <p:nvSpPr>
          <p:cNvPr id="7" name="Slide Number Placeholder 6"/>
          <p:cNvSpPr>
            <a:spLocks noGrp="1"/>
          </p:cNvSpPr>
          <p:nvPr>
            <p:ph type="sldNum" sz="quarter" idx="12"/>
          </p:nvPr>
        </p:nvSpPr>
        <p:spPr>
          <a:xfrm>
            <a:off x="9448800" y="6455980"/>
            <a:ext cx="2743200" cy="365125"/>
          </a:xfrm>
        </p:spPr>
        <p:txBody>
          <a:bodyPr/>
          <a:lstStyle/>
          <a:p>
            <a:fld id="{16FA6B3E-46B9-EC46-AB95-0E643768DDA9}" type="slidenum">
              <a:rPr lang="en-US" smtClean="0"/>
              <a:t>26</a:t>
            </a:fld>
            <a:endParaRPr lang="en-US" dirty="0"/>
          </a:p>
        </p:txBody>
      </p:sp>
    </p:spTree>
    <p:extLst>
      <p:ext uri="{BB962C8B-B14F-4D97-AF65-F5344CB8AC3E}">
        <p14:creationId xmlns:p14="http://schemas.microsoft.com/office/powerpoint/2010/main" val="90756237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05667" y="908143"/>
            <a:ext cx="6039555" cy="2012858"/>
          </a:xfrm>
        </p:spPr>
        <p:txBody>
          <a:bodyPr>
            <a:normAutofit/>
          </a:bodyPr>
          <a:lstStyle/>
          <a:p>
            <a:r>
              <a:rPr lang="en-US" sz="8000" dirty="0" smtClean="0">
                <a:latin typeface="Avenir Medium"/>
                <a:cs typeface="Avenir Medium"/>
              </a:rPr>
              <a:t>Thank you!</a:t>
            </a:r>
            <a:endParaRPr lang="en-US" sz="8000" dirty="0">
              <a:latin typeface="Avenir Medium"/>
              <a:cs typeface="Avenir Medium"/>
            </a:endParaRPr>
          </a:p>
        </p:txBody>
      </p:sp>
      <p:sp>
        <p:nvSpPr>
          <p:cNvPr id="12" name="Subtitle 11"/>
          <p:cNvSpPr>
            <a:spLocks noGrp="1"/>
          </p:cNvSpPr>
          <p:nvPr>
            <p:ph type="subTitle" idx="1"/>
          </p:nvPr>
        </p:nvSpPr>
        <p:spPr>
          <a:xfrm>
            <a:off x="-1" y="4849463"/>
            <a:ext cx="11133668" cy="1655762"/>
          </a:xfrm>
        </p:spPr>
        <p:txBody>
          <a:bodyPr>
            <a:normAutofit fontScale="92500" lnSpcReduction="10000"/>
          </a:bodyPr>
          <a:lstStyle/>
          <a:p>
            <a:pPr algn="l"/>
            <a:r>
              <a:rPr lang="en-US" dirty="0" smtClean="0"/>
              <a:t>Halil Aksu</a:t>
            </a:r>
            <a:endParaRPr lang="en-US" dirty="0" smtClean="0"/>
          </a:p>
          <a:p>
            <a:pPr algn="l"/>
            <a:r>
              <a:rPr lang="en-US" dirty="0" smtClean="0"/>
              <a:t>Email: </a:t>
            </a:r>
            <a:r>
              <a:rPr lang="en-US" dirty="0" smtClean="0">
                <a:solidFill>
                  <a:srgbClr val="0000FF"/>
                </a:solidFill>
                <a:hlinkClick r:id="rId2"/>
              </a:rPr>
              <a:t>halilaksu79@gmail.com</a:t>
            </a:r>
            <a:endParaRPr lang="en-US" dirty="0" smtClean="0">
              <a:solidFill>
                <a:srgbClr val="0000FF"/>
              </a:solidFill>
            </a:endParaRPr>
          </a:p>
          <a:p>
            <a:pPr algn="l"/>
            <a:r>
              <a:rPr lang="en-US" dirty="0">
                <a:solidFill>
                  <a:srgbClr val="0000FF"/>
                </a:solidFill>
                <a:hlinkClick r:id="rId3"/>
              </a:rPr>
              <a:t>https://</a:t>
            </a:r>
            <a:r>
              <a:rPr lang="en-US" dirty="0" smtClean="0">
                <a:solidFill>
                  <a:srgbClr val="0000FF"/>
                </a:solidFill>
                <a:hlinkClick r:id="rId3"/>
              </a:rPr>
              <a:t>www.linkedin.com/in/halilaksu/</a:t>
            </a:r>
            <a:endParaRPr lang="en-US" dirty="0" smtClean="0">
              <a:solidFill>
                <a:srgbClr val="0000FF"/>
              </a:solidFill>
            </a:endParaRPr>
          </a:p>
          <a:p>
            <a:pPr algn="l"/>
            <a:r>
              <a:rPr lang="en-US" dirty="0">
                <a:solidFill>
                  <a:srgbClr val="0000FF"/>
                </a:solidFill>
                <a:hlinkClick r:id="rId4"/>
              </a:rPr>
              <a:t>https://</a:t>
            </a:r>
            <a:r>
              <a:rPr lang="en-US" dirty="0" smtClean="0">
                <a:solidFill>
                  <a:srgbClr val="0000FF"/>
                </a:solidFill>
                <a:hlinkClick r:id="rId4"/>
              </a:rPr>
              <a:t>github.com/codermoder79/</a:t>
            </a:r>
            <a:endParaRPr lang="en-US" dirty="0" smtClean="0">
              <a:solidFill>
                <a:srgbClr val="0000FF"/>
              </a:solidFill>
            </a:endParaRPr>
          </a:p>
          <a:p>
            <a:pPr algn="l"/>
            <a:endParaRPr lang="en-US" dirty="0" smtClean="0"/>
          </a:p>
          <a:p>
            <a:pPr algn="l"/>
            <a:endParaRPr lang="en-US" dirty="0"/>
          </a:p>
        </p:txBody>
      </p:sp>
    </p:spTree>
    <p:extLst>
      <p:ext uri="{BB962C8B-B14F-4D97-AF65-F5344CB8AC3E}">
        <p14:creationId xmlns:p14="http://schemas.microsoft.com/office/powerpoint/2010/main" val="30818393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8000">
              <a:schemeClr val="accent1">
                <a:lumMod val="45000"/>
                <a:lumOff val="55000"/>
              </a:schemeClr>
            </a:gs>
            <a:gs pos="90000">
              <a:schemeClr val="accent1">
                <a:lumMod val="45000"/>
                <a:lumOff val="55000"/>
              </a:schemeClr>
            </a:gs>
            <a:gs pos="98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3999" y="244920"/>
            <a:ext cx="9144000" cy="2387600"/>
          </a:xfrm>
        </p:spPr>
        <p:txBody>
          <a:bodyPr>
            <a:normAutofit/>
          </a:bodyPr>
          <a:lstStyle/>
          <a:p>
            <a:r>
              <a:rPr lang="en-US" b="1" dirty="0" smtClean="0"/>
              <a:t>Predicting the </a:t>
            </a:r>
            <a:r>
              <a:rPr lang="en-US" b="1" dirty="0" smtClean="0"/>
              <a:t>Value of a Used Vehicle</a:t>
            </a:r>
            <a:endParaRPr lang="en-US" b="1" dirty="0"/>
          </a:p>
        </p:txBody>
      </p:sp>
      <p:pic>
        <p:nvPicPr>
          <p:cNvPr id="8" name="Picture 7"/>
          <p:cNvPicPr>
            <a:picLocks noChangeAspect="1"/>
          </p:cNvPicPr>
          <p:nvPr/>
        </p:nvPicPr>
        <p:blipFill rotWithShape="1">
          <a:blip r:embed="rId3">
            <a:alphaModFix/>
          </a:blip>
          <a:srcRect t="23127" b="26648"/>
          <a:stretch/>
        </p:blipFill>
        <p:spPr>
          <a:xfrm>
            <a:off x="4728039" y="3127304"/>
            <a:ext cx="2416239" cy="606778"/>
          </a:xfrm>
          <a:prstGeom prst="rect">
            <a:avLst/>
          </a:prstGeom>
          <a:ln>
            <a:noFill/>
          </a:ln>
        </p:spPr>
      </p:pic>
      <p:sp>
        <p:nvSpPr>
          <p:cNvPr id="3" name="Subtitle 2"/>
          <p:cNvSpPr>
            <a:spLocks noGrp="1"/>
          </p:cNvSpPr>
          <p:nvPr>
            <p:ph type="subTitle" idx="1"/>
          </p:nvPr>
        </p:nvSpPr>
        <p:spPr>
          <a:xfrm>
            <a:off x="2570658" y="2749772"/>
            <a:ext cx="7944942" cy="376999"/>
          </a:xfrm>
        </p:spPr>
        <p:txBody>
          <a:bodyPr>
            <a:noAutofit/>
          </a:bodyPr>
          <a:lstStyle/>
          <a:p>
            <a:r>
              <a:rPr lang="en-US" sz="2000" b="1" dirty="0" smtClean="0">
                <a:latin typeface="+mj-lt"/>
                <a:ea typeface="Arial" charset="0"/>
                <a:cs typeface="Arial" charset="0"/>
              </a:rPr>
              <a:t>Data </a:t>
            </a:r>
            <a:r>
              <a:rPr lang="en-US" sz="2000" b="1" smtClean="0">
                <a:latin typeface="+mj-lt"/>
                <a:ea typeface="Arial" charset="0"/>
                <a:cs typeface="Arial" charset="0"/>
              </a:rPr>
              <a:t>Science </a:t>
            </a:r>
            <a:r>
              <a:rPr lang="en-US" sz="2000" b="1" smtClean="0">
                <a:latin typeface="+mj-lt"/>
                <a:ea typeface="Arial" charset="0"/>
                <a:cs typeface="Arial" charset="0"/>
              </a:rPr>
              <a:t>Career Track Capstone </a:t>
            </a:r>
            <a:r>
              <a:rPr lang="en-US" sz="2000" b="1" dirty="0" smtClean="0">
                <a:latin typeface="+mj-lt"/>
                <a:ea typeface="Arial" charset="0"/>
                <a:cs typeface="Arial" charset="0"/>
              </a:rPr>
              <a:t>Project, </a:t>
            </a:r>
            <a:r>
              <a:rPr lang="en-US" sz="2000" b="1" dirty="0" smtClean="0">
                <a:latin typeface="+mj-lt"/>
                <a:ea typeface="Arial" charset="0"/>
                <a:cs typeface="Arial" charset="0"/>
              </a:rPr>
              <a:t>February </a:t>
            </a:r>
            <a:r>
              <a:rPr lang="en-US" sz="2000" b="1" smtClean="0">
                <a:latin typeface="+mj-lt"/>
                <a:ea typeface="Arial" charset="0"/>
                <a:cs typeface="Arial" charset="0"/>
              </a:rPr>
              <a:t>05</a:t>
            </a:r>
            <a:r>
              <a:rPr lang="en-US" sz="2000" b="1" baseline="30000" smtClean="0">
                <a:latin typeface="+mj-lt"/>
                <a:ea typeface="Arial" charset="0"/>
                <a:cs typeface="Arial" charset="0"/>
              </a:rPr>
              <a:t>th</a:t>
            </a:r>
            <a:r>
              <a:rPr lang="en-US" sz="2000" b="1" smtClean="0">
                <a:latin typeface="+mj-lt"/>
                <a:ea typeface="Arial" charset="0"/>
                <a:cs typeface="Arial" charset="0"/>
              </a:rPr>
              <a:t> 2018 </a:t>
            </a:r>
            <a:r>
              <a:rPr lang="en-US" sz="2000" b="1" dirty="0" smtClean="0">
                <a:latin typeface="+mj-lt"/>
                <a:ea typeface="Arial" charset="0"/>
                <a:cs typeface="Arial" charset="0"/>
              </a:rPr>
              <a:t>Cohort</a:t>
            </a:r>
            <a:endParaRPr lang="en-US" sz="2000" b="1" dirty="0">
              <a:latin typeface="+mj-lt"/>
              <a:ea typeface="Arial" charset="0"/>
              <a:cs typeface="Arial" charset="0"/>
            </a:endParaRPr>
          </a:p>
        </p:txBody>
      </p:sp>
      <p:sp>
        <p:nvSpPr>
          <p:cNvPr id="15" name="Slide Number Placeholder 14"/>
          <p:cNvSpPr>
            <a:spLocks noGrp="1"/>
          </p:cNvSpPr>
          <p:nvPr>
            <p:ph type="sldNum" sz="quarter" idx="12"/>
          </p:nvPr>
        </p:nvSpPr>
        <p:spPr>
          <a:xfrm>
            <a:off x="9448798" y="6492875"/>
            <a:ext cx="2743200" cy="365125"/>
          </a:xfrm>
        </p:spPr>
        <p:txBody>
          <a:bodyPr/>
          <a:lstStyle/>
          <a:p>
            <a:fld id="{16FA6B3E-46B9-EC46-AB95-0E643768DDA9}" type="slidenum">
              <a:rPr lang="en-US" smtClean="0"/>
              <a:t>2</a:t>
            </a:fld>
            <a:endParaRPr lang="en-US" dirty="0"/>
          </a:p>
        </p:txBody>
      </p:sp>
    </p:spTree>
    <p:extLst>
      <p:ext uri="{BB962C8B-B14F-4D97-AF65-F5344CB8AC3E}">
        <p14:creationId xmlns:p14="http://schemas.microsoft.com/office/powerpoint/2010/main" val="5135377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3"/>
          <a:stretch>
            <a:fillRect/>
          </a:stretch>
        </p:blipFill>
        <p:spPr>
          <a:xfrm>
            <a:off x="7155180" y="575100"/>
            <a:ext cx="5010763" cy="2505382"/>
          </a:xfrm>
          <a:prstGeom prst="rect">
            <a:avLst/>
          </a:prstGeom>
        </p:spPr>
      </p:pic>
      <p:sp>
        <p:nvSpPr>
          <p:cNvPr id="2" name="Title 1"/>
          <p:cNvSpPr>
            <a:spLocks noGrp="1"/>
          </p:cNvSpPr>
          <p:nvPr>
            <p:ph type="title"/>
          </p:nvPr>
        </p:nvSpPr>
        <p:spPr>
          <a:xfrm>
            <a:off x="0" y="585619"/>
            <a:ext cx="10515600" cy="554182"/>
          </a:xfrm>
        </p:spPr>
        <p:txBody>
          <a:bodyPr>
            <a:noAutofit/>
          </a:bodyPr>
          <a:lstStyle/>
          <a:p>
            <a:r>
              <a:rPr lang="en-US" sz="4000" dirty="0" smtClean="0">
                <a:latin typeface="Athelas" charset="0"/>
                <a:ea typeface="Athelas" charset="0"/>
                <a:cs typeface="Athelas" charset="0"/>
              </a:rPr>
              <a:t>Who might care?</a:t>
            </a:r>
            <a:endParaRPr lang="en-US" sz="4000" dirty="0">
              <a:latin typeface="Athelas" charset="0"/>
              <a:ea typeface="Athelas" charset="0"/>
              <a:cs typeface="Athelas" charset="0"/>
            </a:endParaRPr>
          </a:p>
        </p:txBody>
      </p:sp>
      <p:sp>
        <p:nvSpPr>
          <p:cNvPr id="18" name="TextBox 17"/>
          <p:cNvSpPr txBox="1"/>
          <p:nvPr/>
        </p:nvSpPr>
        <p:spPr>
          <a:xfrm>
            <a:off x="7400592" y="13258"/>
            <a:ext cx="4378556" cy="584775"/>
          </a:xfrm>
          <a:prstGeom prst="rect">
            <a:avLst/>
          </a:prstGeom>
          <a:noFill/>
        </p:spPr>
        <p:txBody>
          <a:bodyPr wrap="square" rtlCol="0">
            <a:spAutoFit/>
          </a:bodyPr>
          <a:lstStyle/>
          <a:p>
            <a:r>
              <a:rPr lang="en-US" sz="3200" smtClean="0">
                <a:latin typeface="Athelas" charset="0"/>
                <a:ea typeface="Athelas" charset="0"/>
                <a:cs typeface="Athelas" charset="0"/>
              </a:rPr>
              <a:t>Websites/ Mobile </a:t>
            </a:r>
            <a:r>
              <a:rPr lang="en-US" sz="3200" dirty="0" smtClean="0">
                <a:latin typeface="Athelas" charset="0"/>
                <a:ea typeface="Athelas" charset="0"/>
                <a:cs typeface="Athelas" charset="0"/>
              </a:rPr>
              <a:t>Apps</a:t>
            </a:r>
          </a:p>
        </p:txBody>
      </p:sp>
      <p:sp>
        <p:nvSpPr>
          <p:cNvPr id="17" name="Title 1"/>
          <p:cNvSpPr txBox="1">
            <a:spLocks/>
          </p:cNvSpPr>
          <p:nvPr/>
        </p:nvSpPr>
        <p:spPr>
          <a:xfrm>
            <a:off x="39209" y="1227502"/>
            <a:ext cx="3678694" cy="5541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smtClean="0">
                <a:latin typeface="Athelas" charset="0"/>
                <a:ea typeface="Athelas" charset="0"/>
                <a:cs typeface="Athelas" charset="0"/>
              </a:rPr>
              <a:t>Individual Buyers</a:t>
            </a:r>
            <a:endParaRPr lang="en-US" sz="3200" dirty="0">
              <a:latin typeface="Athelas" charset="0"/>
              <a:ea typeface="Athelas" charset="0"/>
              <a:cs typeface="Athelas" charset="0"/>
            </a:endParaRPr>
          </a:p>
        </p:txBody>
      </p:sp>
      <p:sp>
        <p:nvSpPr>
          <p:cNvPr id="20" name="Title 1"/>
          <p:cNvSpPr txBox="1">
            <a:spLocks/>
          </p:cNvSpPr>
          <p:nvPr/>
        </p:nvSpPr>
        <p:spPr>
          <a:xfrm>
            <a:off x="4619830" y="2403607"/>
            <a:ext cx="1713391" cy="5541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smtClean="0">
                <a:latin typeface="Athelas" charset="0"/>
                <a:ea typeface="Athelas" charset="0"/>
                <a:cs typeface="Athelas" charset="0"/>
              </a:rPr>
              <a:t>Dealers</a:t>
            </a:r>
            <a:endParaRPr lang="en-US" sz="3200" dirty="0">
              <a:latin typeface="Athelas" charset="0"/>
              <a:ea typeface="Athelas" charset="0"/>
              <a:cs typeface="Athelas" charset="0"/>
            </a:endParaRPr>
          </a:p>
        </p:txBody>
      </p:sp>
      <p:pic>
        <p:nvPicPr>
          <p:cNvPr id="24" name="Picture 23"/>
          <p:cNvPicPr>
            <a:picLocks noChangeAspect="1"/>
          </p:cNvPicPr>
          <p:nvPr/>
        </p:nvPicPr>
        <p:blipFill rotWithShape="1">
          <a:blip r:embed="rId4"/>
          <a:srcRect l="49105" r="13144"/>
          <a:stretch/>
        </p:blipFill>
        <p:spPr>
          <a:xfrm>
            <a:off x="9254074" y="3322581"/>
            <a:ext cx="1566326" cy="2640373"/>
          </a:xfrm>
          <a:prstGeom prst="rect">
            <a:avLst/>
          </a:prstGeom>
        </p:spPr>
      </p:pic>
      <p:sp>
        <p:nvSpPr>
          <p:cNvPr id="19" name="Slide Number Placeholder 18"/>
          <p:cNvSpPr>
            <a:spLocks noGrp="1"/>
          </p:cNvSpPr>
          <p:nvPr>
            <p:ph type="sldNum" sz="quarter" idx="12"/>
          </p:nvPr>
        </p:nvSpPr>
        <p:spPr>
          <a:xfrm>
            <a:off x="9448800" y="6468025"/>
            <a:ext cx="2743200" cy="365125"/>
          </a:xfrm>
        </p:spPr>
        <p:txBody>
          <a:bodyPr/>
          <a:lstStyle/>
          <a:p>
            <a:fld id="{16FA6B3E-46B9-EC46-AB95-0E643768DDA9}" type="slidenum">
              <a:rPr lang="en-US" smtClean="0"/>
              <a:t>3</a:t>
            </a:fld>
            <a:endParaRPr lang="en-US" dirty="0"/>
          </a:p>
        </p:txBody>
      </p:sp>
      <p:sp>
        <p:nvSpPr>
          <p:cNvPr id="25" name="Title 1"/>
          <p:cNvSpPr txBox="1">
            <a:spLocks/>
          </p:cNvSpPr>
          <p:nvPr/>
        </p:nvSpPr>
        <p:spPr>
          <a:xfrm>
            <a:off x="0" y="1"/>
            <a:ext cx="10515600" cy="5541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smtClean="0">
                <a:latin typeface="Athelas" charset="0"/>
                <a:ea typeface="Athelas" charset="0"/>
                <a:cs typeface="Athelas" charset="0"/>
              </a:rPr>
              <a:t>Problem Introduction</a:t>
            </a:r>
            <a:endParaRPr lang="en-US" sz="4000" dirty="0">
              <a:latin typeface="Athelas" charset="0"/>
              <a:ea typeface="Athelas" charset="0"/>
              <a:cs typeface="Athelas" charset="0"/>
            </a:endParaRPr>
          </a:p>
        </p:txBody>
      </p:sp>
      <p:pic>
        <p:nvPicPr>
          <p:cNvPr id="12" name="Picture 11"/>
          <p:cNvPicPr>
            <a:picLocks noChangeAspect="1"/>
          </p:cNvPicPr>
          <p:nvPr/>
        </p:nvPicPr>
        <p:blipFill>
          <a:blip r:embed="rId5"/>
          <a:stretch>
            <a:fillRect/>
          </a:stretch>
        </p:blipFill>
        <p:spPr>
          <a:xfrm>
            <a:off x="2009140" y="3322581"/>
            <a:ext cx="7063448" cy="3741420"/>
          </a:xfrm>
          <a:prstGeom prst="rect">
            <a:avLst/>
          </a:prstGeom>
        </p:spPr>
      </p:pic>
      <p:pic>
        <p:nvPicPr>
          <p:cNvPr id="4" name="Picture 3"/>
          <p:cNvPicPr>
            <a:picLocks noChangeAspect="1"/>
          </p:cNvPicPr>
          <p:nvPr/>
        </p:nvPicPr>
        <p:blipFill>
          <a:blip r:embed="rId6"/>
          <a:stretch>
            <a:fillRect/>
          </a:stretch>
        </p:blipFill>
        <p:spPr>
          <a:xfrm>
            <a:off x="255270" y="2160270"/>
            <a:ext cx="2857500" cy="2857500"/>
          </a:xfrm>
          <a:prstGeom prst="rect">
            <a:avLst/>
          </a:prstGeom>
        </p:spPr>
      </p:pic>
      <p:pic>
        <p:nvPicPr>
          <p:cNvPr id="14" name="Picture 13"/>
          <p:cNvPicPr>
            <a:picLocks noChangeAspect="1"/>
          </p:cNvPicPr>
          <p:nvPr/>
        </p:nvPicPr>
        <p:blipFill rotWithShape="1">
          <a:blip r:embed="rId4"/>
          <a:srcRect l="9175" r="52663"/>
          <a:stretch/>
        </p:blipFill>
        <p:spPr>
          <a:xfrm>
            <a:off x="10608607" y="3256188"/>
            <a:ext cx="1583393" cy="2640373"/>
          </a:xfrm>
          <a:prstGeom prst="rect">
            <a:avLst/>
          </a:prstGeom>
        </p:spPr>
      </p:pic>
    </p:spTree>
    <p:extLst>
      <p:ext uri="{BB962C8B-B14F-4D97-AF65-F5344CB8AC3E}">
        <p14:creationId xmlns:p14="http://schemas.microsoft.com/office/powerpoint/2010/main" val="1406773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7" grpId="0"/>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0515600" cy="554182"/>
          </a:xfrm>
        </p:spPr>
        <p:txBody>
          <a:bodyPr>
            <a:noAutofit/>
          </a:bodyPr>
          <a:lstStyle/>
          <a:p>
            <a:r>
              <a:rPr lang="en-US" sz="4000" dirty="0" smtClean="0">
                <a:latin typeface="Athelas" charset="0"/>
                <a:ea typeface="Athelas" charset="0"/>
                <a:cs typeface="Athelas" charset="0"/>
              </a:rPr>
              <a:t>Data </a:t>
            </a:r>
            <a:r>
              <a:rPr lang="en-US" sz="4000" dirty="0" smtClean="0">
                <a:latin typeface="Athelas" charset="0"/>
                <a:ea typeface="Athelas" charset="0"/>
                <a:cs typeface="Athelas" charset="0"/>
              </a:rPr>
              <a:t>Set : </a:t>
            </a:r>
            <a:endParaRPr lang="en-US" sz="4000" dirty="0">
              <a:latin typeface="Athelas" charset="0"/>
              <a:ea typeface="Athelas" charset="0"/>
              <a:cs typeface="Athelas" charset="0"/>
            </a:endParaRPr>
          </a:p>
        </p:txBody>
      </p:sp>
      <p:sp>
        <p:nvSpPr>
          <p:cNvPr id="22" name="TextBox 21"/>
          <p:cNvSpPr txBox="1"/>
          <p:nvPr/>
        </p:nvSpPr>
        <p:spPr>
          <a:xfrm>
            <a:off x="101598" y="658540"/>
            <a:ext cx="5962336" cy="1631216"/>
          </a:xfrm>
          <a:prstGeom prst="rect">
            <a:avLst/>
          </a:prstGeom>
          <a:solidFill>
            <a:srgbClr val="009B91"/>
          </a:solidFill>
        </p:spPr>
        <p:txBody>
          <a:bodyPr wrap="square" rtlCol="0">
            <a:spAutoFit/>
          </a:bodyPr>
          <a:lstStyle/>
          <a:p>
            <a:pPr marL="342900" indent="-342900">
              <a:buFont typeface="Arial" charset="0"/>
              <a:buChar char="•"/>
            </a:pPr>
            <a:r>
              <a:rPr lang="en-US" sz="2800" b="1" u="sng" dirty="0" smtClean="0">
                <a:solidFill>
                  <a:schemeClr val="bg1"/>
                </a:solidFill>
                <a:latin typeface="Athelas Bold"/>
                <a:cs typeface="Athelas Bold"/>
              </a:rPr>
              <a:t>From </a:t>
            </a:r>
            <a:r>
              <a:rPr lang="en-US" sz="2800" b="1" u="sng" dirty="0" err="1" smtClean="0">
                <a:solidFill>
                  <a:schemeClr val="bg1"/>
                </a:solidFill>
                <a:latin typeface="Athelas Bold"/>
                <a:cs typeface="Athelas Bold"/>
              </a:rPr>
              <a:t>Kaggle</a:t>
            </a:r>
            <a:endParaRPr lang="en-US" sz="2800" b="1" u="sng" dirty="0" smtClean="0">
              <a:solidFill>
                <a:schemeClr val="bg1"/>
              </a:solidFill>
              <a:latin typeface="Athelas Bold"/>
              <a:cs typeface="Athelas Bold"/>
            </a:endParaRPr>
          </a:p>
          <a:p>
            <a:pPr marL="342900" indent="-342900">
              <a:buFont typeface="Arial" charset="0"/>
              <a:buChar char="•"/>
            </a:pPr>
            <a:r>
              <a:rPr lang="en-US" sz="2400" dirty="0">
                <a:solidFill>
                  <a:schemeClr val="bg1"/>
                </a:solidFill>
                <a:latin typeface="Athelas Bold"/>
                <a:cs typeface="Athelas Bold"/>
              </a:rPr>
              <a:t>19 features and 371528 data points</a:t>
            </a:r>
            <a:r>
              <a:rPr lang="en-US" sz="2400" dirty="0" smtClean="0">
                <a:solidFill>
                  <a:schemeClr val="bg1"/>
                </a:solidFill>
                <a:latin typeface="Athelas Bold"/>
                <a:cs typeface="Athelas Bold"/>
              </a:rPr>
              <a:t>/ observations </a:t>
            </a:r>
          </a:p>
          <a:p>
            <a:pPr marL="342900" indent="-342900">
              <a:buFont typeface="Arial" charset="0"/>
              <a:buChar char="•"/>
            </a:pPr>
            <a:r>
              <a:rPr lang="en-US" sz="2400" dirty="0" smtClean="0">
                <a:solidFill>
                  <a:schemeClr val="bg1"/>
                </a:solidFill>
                <a:latin typeface="Athelas Bold"/>
                <a:cs typeface="Athelas Bold"/>
              </a:rPr>
              <a:t>Target Feature is ‘price’</a:t>
            </a:r>
            <a:endParaRPr lang="en-US" sz="2400" dirty="0" smtClean="0">
              <a:solidFill>
                <a:schemeClr val="bg1"/>
              </a:solidFill>
              <a:latin typeface="Athelas Bold"/>
              <a:cs typeface="Athelas Bold"/>
            </a:endParaRPr>
          </a:p>
        </p:txBody>
      </p:sp>
      <p:sp>
        <p:nvSpPr>
          <p:cNvPr id="8" name="Slide Number Placeholder 7"/>
          <p:cNvSpPr>
            <a:spLocks noGrp="1"/>
          </p:cNvSpPr>
          <p:nvPr>
            <p:ph type="sldNum" sz="quarter" idx="12"/>
          </p:nvPr>
        </p:nvSpPr>
        <p:spPr>
          <a:xfrm>
            <a:off x="9448800" y="6421004"/>
            <a:ext cx="2743200" cy="365125"/>
          </a:xfrm>
        </p:spPr>
        <p:txBody>
          <a:bodyPr/>
          <a:lstStyle/>
          <a:p>
            <a:fld id="{16FA6B3E-46B9-EC46-AB95-0E643768DDA9}" type="slidenum">
              <a:rPr lang="en-US" smtClean="0"/>
              <a:t>4</a:t>
            </a:fld>
            <a:endParaRPr lang="en-US" dirty="0"/>
          </a:p>
        </p:txBody>
      </p:sp>
      <p:pic>
        <p:nvPicPr>
          <p:cNvPr id="9" name="Picture 8"/>
          <p:cNvPicPr/>
          <p:nvPr/>
        </p:nvPicPr>
        <p:blipFill>
          <a:blip r:embed="rId3">
            <a:extLst>
              <a:ext uri="{28A0092B-C50C-407E-A947-70E740481C1C}">
                <a14:useLocalDpi xmlns:a14="http://schemas.microsoft.com/office/drawing/2010/main" val="0"/>
              </a:ext>
            </a:extLst>
          </a:blip>
          <a:stretch>
            <a:fillRect/>
          </a:stretch>
        </p:blipFill>
        <p:spPr>
          <a:xfrm>
            <a:off x="90489" y="2394113"/>
            <a:ext cx="5973445" cy="2369820"/>
          </a:xfrm>
          <a:prstGeom prst="rect">
            <a:avLst/>
          </a:prstGeom>
        </p:spPr>
      </p:pic>
      <p:pic>
        <p:nvPicPr>
          <p:cNvPr id="10" name="Picture 9"/>
          <p:cNvPicPr/>
          <p:nvPr/>
        </p:nvPicPr>
        <p:blipFill>
          <a:blip r:embed="rId4">
            <a:extLst>
              <a:ext uri="{28A0092B-C50C-407E-A947-70E740481C1C}">
                <a14:useLocalDpi xmlns:a14="http://schemas.microsoft.com/office/drawing/2010/main" val="0"/>
              </a:ext>
            </a:extLst>
          </a:blip>
          <a:stretch>
            <a:fillRect/>
          </a:stretch>
        </p:blipFill>
        <p:spPr>
          <a:xfrm>
            <a:off x="6063934" y="4368529"/>
            <a:ext cx="5948996" cy="2235037"/>
          </a:xfrm>
          <a:prstGeom prst="rect">
            <a:avLst/>
          </a:prstGeom>
        </p:spPr>
      </p:pic>
    </p:spTree>
    <p:extLst>
      <p:ext uri="{BB962C8B-B14F-4D97-AF65-F5344CB8AC3E}">
        <p14:creationId xmlns:p14="http://schemas.microsoft.com/office/powerpoint/2010/main" val="1526726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141348"/>
          </a:xfrm>
        </p:spPr>
        <p:txBody>
          <a:bodyPr>
            <a:noAutofit/>
          </a:bodyPr>
          <a:lstStyle/>
          <a:p>
            <a:r>
              <a:rPr lang="en-US" sz="4000" dirty="0" smtClean="0">
                <a:latin typeface="Athelas" charset="0"/>
                <a:ea typeface="Athelas" charset="0"/>
                <a:cs typeface="Athelas" charset="0"/>
              </a:rPr>
              <a:t>Data Exploration : </a:t>
            </a:r>
            <a:endParaRPr lang="en-US" sz="4000" dirty="0">
              <a:latin typeface="Athelas" charset="0"/>
              <a:ea typeface="Athelas" charset="0"/>
              <a:cs typeface="Athelas" charset="0"/>
            </a:endParaRPr>
          </a:p>
        </p:txBody>
      </p:sp>
      <p:sp>
        <p:nvSpPr>
          <p:cNvPr id="3" name="Rectangle 2"/>
          <p:cNvSpPr/>
          <p:nvPr/>
        </p:nvSpPr>
        <p:spPr>
          <a:xfrm>
            <a:off x="205740" y="1040130"/>
            <a:ext cx="11475720" cy="5478423"/>
          </a:xfrm>
          <a:prstGeom prst="rect">
            <a:avLst/>
          </a:prstGeom>
          <a:pattFill prst="pct10">
            <a:fgClr>
              <a:schemeClr val="accent2"/>
            </a:fgClr>
            <a:bgClr>
              <a:schemeClr val="bg1"/>
            </a:bgClr>
          </a:pattFill>
        </p:spPr>
        <p:txBody>
          <a:bodyPr wrap="square">
            <a:spAutoFit/>
          </a:bodyPr>
          <a:lstStyle/>
          <a:p>
            <a:pPr marL="1143000" lvl="2" indent="-228600">
              <a:buFont typeface="Wingdings" charset="2"/>
              <a:buChar char=""/>
            </a:pPr>
            <a:r>
              <a:rPr lang="en-US" sz="2000" dirty="0">
                <a:solidFill>
                  <a:srgbClr val="000000"/>
                </a:solidFill>
                <a:latin typeface="Calibri" charset="0"/>
                <a:ea typeface="Calibri" charset="0"/>
              </a:rPr>
              <a:t>Seller feature: 3 out of 371528 observations are dealer. So this feature can be dropped.</a:t>
            </a:r>
            <a:endParaRPr lang="en-US" sz="2000" dirty="0">
              <a:latin typeface="Times New Roman" charset="0"/>
              <a:ea typeface="Calibri" charset="0"/>
            </a:endParaRPr>
          </a:p>
          <a:p>
            <a:pPr marL="1143000" lvl="2" indent="-228600">
              <a:spcBef>
                <a:spcPts val="1200"/>
              </a:spcBef>
              <a:spcAft>
                <a:spcPts val="0"/>
              </a:spcAft>
              <a:buFont typeface="Wingdings" charset="2"/>
              <a:buChar char=""/>
            </a:pPr>
            <a:r>
              <a:rPr lang="en-US" sz="2000" dirty="0">
                <a:solidFill>
                  <a:srgbClr val="000000"/>
                </a:solidFill>
                <a:latin typeface="Calibri" charset="0"/>
                <a:ea typeface="Calibri" charset="0"/>
              </a:rPr>
              <a:t>Offer Type feature : 12 out of 371528 observations are </a:t>
            </a:r>
            <a:r>
              <a:rPr lang="en-US" sz="2000" dirty="0" err="1">
                <a:solidFill>
                  <a:srgbClr val="000000"/>
                </a:solidFill>
                <a:latin typeface="Calibri" charset="0"/>
                <a:ea typeface="Calibri" charset="0"/>
              </a:rPr>
              <a:t>Gesuch</a:t>
            </a:r>
            <a:r>
              <a:rPr lang="en-US" sz="2000" dirty="0">
                <a:solidFill>
                  <a:srgbClr val="000000"/>
                </a:solidFill>
                <a:latin typeface="Calibri" charset="0"/>
                <a:ea typeface="Calibri" charset="0"/>
              </a:rPr>
              <a:t>. So this feature can be dropped.</a:t>
            </a:r>
            <a:endParaRPr lang="en-US" sz="2000" dirty="0">
              <a:latin typeface="Times New Roman" charset="0"/>
              <a:ea typeface="Calibri" charset="0"/>
            </a:endParaRPr>
          </a:p>
          <a:p>
            <a:pPr marL="1143000" lvl="2" indent="-228600">
              <a:spcBef>
                <a:spcPts val="1200"/>
              </a:spcBef>
              <a:spcAft>
                <a:spcPts val="0"/>
              </a:spcAft>
              <a:buFont typeface="Wingdings" charset="2"/>
              <a:buChar char=""/>
            </a:pPr>
            <a:r>
              <a:rPr lang="en-US" sz="2000" dirty="0">
                <a:solidFill>
                  <a:srgbClr val="000000"/>
                </a:solidFill>
                <a:latin typeface="Calibri" charset="0"/>
                <a:ea typeface="Calibri" charset="0"/>
              </a:rPr>
              <a:t>Number of Pictures feature has all 0 values. So this feature can also be dropped.</a:t>
            </a:r>
            <a:endParaRPr lang="en-US" sz="2000" dirty="0">
              <a:latin typeface="Times New Roman" charset="0"/>
              <a:ea typeface="Calibri" charset="0"/>
            </a:endParaRPr>
          </a:p>
          <a:p>
            <a:pPr marL="1143000" lvl="2" indent="-228600">
              <a:spcBef>
                <a:spcPts val="1200"/>
              </a:spcBef>
              <a:spcAft>
                <a:spcPts val="0"/>
              </a:spcAft>
              <a:buFont typeface="Wingdings" charset="2"/>
              <a:buChar char=""/>
            </a:pPr>
            <a:r>
              <a:rPr lang="en-US" sz="2000" dirty="0" err="1">
                <a:solidFill>
                  <a:srgbClr val="000000"/>
                </a:solidFill>
                <a:latin typeface="Calibri" charset="0"/>
                <a:ea typeface="Calibri" charset="0"/>
              </a:rPr>
              <a:t>PowerPS</a:t>
            </a:r>
            <a:r>
              <a:rPr lang="en-US" sz="2000" dirty="0">
                <a:solidFill>
                  <a:srgbClr val="000000"/>
                </a:solidFill>
                <a:latin typeface="Calibri" charset="0"/>
                <a:ea typeface="Calibri" charset="0"/>
              </a:rPr>
              <a:t> Feature : 40820 observations are 0. So this needs to be dealt with.</a:t>
            </a:r>
            <a:endParaRPr lang="en-US" sz="2000" dirty="0">
              <a:latin typeface="Times New Roman" charset="0"/>
              <a:ea typeface="Calibri" charset="0"/>
            </a:endParaRPr>
          </a:p>
          <a:p>
            <a:pPr marL="1143000" lvl="2" indent="-228600">
              <a:spcBef>
                <a:spcPts val="1200"/>
              </a:spcBef>
              <a:spcAft>
                <a:spcPts val="0"/>
              </a:spcAft>
              <a:buFont typeface="Wingdings" charset="2"/>
              <a:buChar char=""/>
            </a:pPr>
            <a:r>
              <a:rPr lang="en-US" sz="2000" dirty="0" err="1">
                <a:solidFill>
                  <a:srgbClr val="000000"/>
                </a:solidFill>
                <a:latin typeface="Calibri" charset="0"/>
                <a:ea typeface="Calibri" charset="0"/>
              </a:rPr>
              <a:t>vehicleType</a:t>
            </a:r>
            <a:r>
              <a:rPr lang="en-US" sz="2000" dirty="0">
                <a:solidFill>
                  <a:srgbClr val="000000"/>
                </a:solidFill>
                <a:latin typeface="Calibri" charset="0"/>
                <a:ea typeface="Calibri" charset="0"/>
              </a:rPr>
              <a:t> has 37869, gearbox has 20209, model has 20484, </a:t>
            </a:r>
            <a:r>
              <a:rPr lang="en-US" sz="2000" dirty="0" err="1">
                <a:solidFill>
                  <a:srgbClr val="000000"/>
                </a:solidFill>
                <a:latin typeface="Calibri" charset="0"/>
                <a:ea typeface="Calibri" charset="0"/>
              </a:rPr>
              <a:t>fuelType</a:t>
            </a:r>
            <a:r>
              <a:rPr lang="en-US" sz="2000" dirty="0">
                <a:solidFill>
                  <a:srgbClr val="000000"/>
                </a:solidFill>
                <a:latin typeface="Calibri" charset="0"/>
                <a:ea typeface="Calibri" charset="0"/>
              </a:rPr>
              <a:t> has 33386, </a:t>
            </a:r>
            <a:r>
              <a:rPr lang="en-US" sz="2000" dirty="0" err="1">
                <a:solidFill>
                  <a:srgbClr val="000000"/>
                </a:solidFill>
                <a:latin typeface="Calibri" charset="0"/>
                <a:ea typeface="Calibri" charset="0"/>
              </a:rPr>
              <a:t>notRepairedDamage</a:t>
            </a:r>
            <a:r>
              <a:rPr lang="en-US" sz="2000" dirty="0">
                <a:solidFill>
                  <a:srgbClr val="000000"/>
                </a:solidFill>
                <a:latin typeface="Calibri" charset="0"/>
                <a:ea typeface="Calibri" charset="0"/>
              </a:rPr>
              <a:t> has 72060 NULL values.</a:t>
            </a:r>
            <a:endParaRPr lang="en-US" sz="2000" dirty="0">
              <a:latin typeface="Times New Roman" charset="0"/>
              <a:ea typeface="Calibri" charset="0"/>
            </a:endParaRPr>
          </a:p>
          <a:p>
            <a:pPr marL="1143000" lvl="2" indent="-228600">
              <a:spcBef>
                <a:spcPts val="1200"/>
              </a:spcBef>
              <a:spcAft>
                <a:spcPts val="0"/>
              </a:spcAft>
              <a:buFont typeface="Wingdings" charset="2"/>
              <a:buChar char=""/>
            </a:pPr>
            <a:r>
              <a:rPr lang="en-US" sz="2000" dirty="0">
                <a:solidFill>
                  <a:srgbClr val="000000"/>
                </a:solidFill>
                <a:latin typeface="Calibri" charset="0"/>
                <a:ea typeface="Calibri" charset="0"/>
              </a:rPr>
              <a:t>13 unique numbers for the 'kilometer' (mileage) exist. So we can keep them all since there is no outlier.</a:t>
            </a:r>
            <a:endParaRPr lang="en-US" sz="2000" dirty="0">
              <a:latin typeface="Times New Roman" charset="0"/>
              <a:ea typeface="Calibri" charset="0"/>
            </a:endParaRPr>
          </a:p>
          <a:p>
            <a:pPr marL="1143000" lvl="2" indent="-228600">
              <a:spcBef>
                <a:spcPts val="1200"/>
              </a:spcBef>
              <a:spcAft>
                <a:spcPts val="0"/>
              </a:spcAft>
              <a:buFont typeface="Wingdings" charset="2"/>
              <a:buChar char=""/>
            </a:pPr>
            <a:r>
              <a:rPr lang="en-US" sz="2000" dirty="0">
                <a:solidFill>
                  <a:srgbClr val="000000"/>
                </a:solidFill>
                <a:latin typeface="Calibri" charset="0"/>
                <a:ea typeface="Calibri" charset="0"/>
              </a:rPr>
              <a:t>7 features are discrete, numbers, whereas</a:t>
            </a:r>
            <a:endParaRPr lang="en-US" sz="2000" dirty="0">
              <a:latin typeface="Times New Roman" charset="0"/>
              <a:ea typeface="Calibri" charset="0"/>
            </a:endParaRPr>
          </a:p>
          <a:p>
            <a:pPr marL="1143000" lvl="2" indent="-228600">
              <a:spcBef>
                <a:spcPts val="1200"/>
              </a:spcBef>
              <a:spcAft>
                <a:spcPts val="0"/>
              </a:spcAft>
              <a:buFont typeface="Wingdings" charset="2"/>
              <a:buChar char=""/>
            </a:pPr>
            <a:r>
              <a:rPr lang="en-US" sz="2000" dirty="0">
                <a:solidFill>
                  <a:srgbClr val="000000"/>
                </a:solidFill>
                <a:latin typeface="Calibri" charset="0"/>
                <a:ea typeface="Calibri" charset="0"/>
              </a:rPr>
              <a:t>12 features are object (string, </a:t>
            </a:r>
            <a:r>
              <a:rPr lang="en-US" sz="2000" dirty="0" err="1">
                <a:solidFill>
                  <a:srgbClr val="000000"/>
                </a:solidFill>
                <a:latin typeface="Calibri" charset="0"/>
                <a:ea typeface="Calibri" charset="0"/>
              </a:rPr>
              <a:t>datetime</a:t>
            </a:r>
            <a:r>
              <a:rPr lang="en-US" sz="2000" dirty="0">
                <a:solidFill>
                  <a:srgbClr val="000000"/>
                </a:solidFill>
                <a:latin typeface="Calibri" charset="0"/>
                <a:ea typeface="Calibri" charset="0"/>
              </a:rPr>
              <a:t>....)</a:t>
            </a:r>
            <a:endParaRPr lang="en-US" sz="2000" dirty="0">
              <a:latin typeface="Times New Roman" charset="0"/>
              <a:ea typeface="Calibri" charset="0"/>
            </a:endParaRPr>
          </a:p>
          <a:p>
            <a:pPr marL="1143000" lvl="2" indent="-228600">
              <a:spcBef>
                <a:spcPts val="1200"/>
              </a:spcBef>
              <a:spcAft>
                <a:spcPts val="0"/>
              </a:spcAft>
              <a:buFont typeface="Wingdings" charset="2"/>
              <a:buChar char=""/>
            </a:pPr>
            <a:r>
              <a:rPr lang="en-US" sz="2000" dirty="0">
                <a:solidFill>
                  <a:srgbClr val="000000"/>
                </a:solidFill>
                <a:latin typeface="Calibri" charset="0"/>
                <a:ea typeface="Calibri" charset="0"/>
              </a:rPr>
              <a:t>Shape of the data is 371528x20 (‘Age’ feature has been created to better examine the data set</a:t>
            </a:r>
            <a:r>
              <a:rPr lang="en-US" sz="2000" dirty="0" smtClean="0">
                <a:solidFill>
                  <a:srgbClr val="000000"/>
                </a:solidFill>
                <a:latin typeface="Calibri" charset="0"/>
                <a:ea typeface="Calibri" charset="0"/>
              </a:rPr>
              <a:t>.).</a:t>
            </a:r>
          </a:p>
          <a:p>
            <a:pPr marL="1143000" lvl="2" indent="-228600">
              <a:spcBef>
                <a:spcPts val="1200"/>
              </a:spcBef>
              <a:buFont typeface="Wingdings" charset="2"/>
              <a:buChar char=""/>
            </a:pPr>
            <a:r>
              <a:rPr lang="en-US" sz="2000" dirty="0">
                <a:solidFill>
                  <a:srgbClr val="000000"/>
                </a:solidFill>
                <a:latin typeface="Calibri" charset="0"/>
                <a:ea typeface="Calibri" charset="0"/>
                <a:cs typeface="Arial" charset="0"/>
              </a:rPr>
              <a:t>"</a:t>
            </a:r>
            <a:r>
              <a:rPr lang="en-US" sz="2000" dirty="0" err="1">
                <a:solidFill>
                  <a:srgbClr val="000000"/>
                </a:solidFill>
                <a:latin typeface="Calibri" charset="0"/>
                <a:ea typeface="Calibri" charset="0"/>
                <a:cs typeface="Arial" charset="0"/>
              </a:rPr>
              <a:t>vehicleType</a:t>
            </a:r>
            <a:r>
              <a:rPr lang="en-US" sz="2000" dirty="0">
                <a:solidFill>
                  <a:srgbClr val="000000"/>
                </a:solidFill>
                <a:latin typeface="Calibri" charset="0"/>
                <a:ea typeface="Calibri" charset="0"/>
                <a:cs typeface="Arial" charset="0"/>
              </a:rPr>
              <a:t>, gearbox, model, </a:t>
            </a:r>
            <a:r>
              <a:rPr lang="en-US" sz="2000" dirty="0" err="1">
                <a:solidFill>
                  <a:srgbClr val="000000"/>
                </a:solidFill>
                <a:latin typeface="Calibri" charset="0"/>
                <a:ea typeface="Calibri" charset="0"/>
                <a:cs typeface="Arial" charset="0"/>
              </a:rPr>
              <a:t>fuelType</a:t>
            </a:r>
            <a:r>
              <a:rPr lang="en-US" sz="2000" dirty="0">
                <a:solidFill>
                  <a:srgbClr val="000000"/>
                </a:solidFill>
                <a:latin typeface="Calibri" charset="0"/>
                <a:ea typeface="Calibri" charset="0"/>
                <a:cs typeface="Arial" charset="0"/>
              </a:rPr>
              <a:t>, brand, </a:t>
            </a:r>
            <a:r>
              <a:rPr lang="en-US" sz="2000" dirty="0" err="1">
                <a:solidFill>
                  <a:srgbClr val="000000"/>
                </a:solidFill>
                <a:latin typeface="Calibri" charset="0"/>
                <a:ea typeface="Calibri" charset="0"/>
                <a:cs typeface="Arial" charset="0"/>
              </a:rPr>
              <a:t>notRepairedDamage</a:t>
            </a:r>
            <a:r>
              <a:rPr lang="en-US" sz="2000" dirty="0">
                <a:solidFill>
                  <a:srgbClr val="000000"/>
                </a:solidFill>
                <a:latin typeface="Calibri" charset="0"/>
                <a:ea typeface="Calibri" charset="0"/>
                <a:cs typeface="Arial" charset="0"/>
              </a:rPr>
              <a:t>" Features have missing values!!!</a:t>
            </a:r>
            <a:r>
              <a:rPr lang="en-US" sz="2000" dirty="0"/>
              <a:t> </a:t>
            </a:r>
          </a:p>
        </p:txBody>
      </p:sp>
    </p:spTree>
    <p:extLst>
      <p:ext uri="{BB962C8B-B14F-4D97-AF65-F5344CB8AC3E}">
        <p14:creationId xmlns:p14="http://schemas.microsoft.com/office/powerpoint/2010/main" val="12229541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14455"/>
          </a:xfrm>
          <a:solidFill>
            <a:srgbClr val="009B91"/>
          </a:solidFill>
        </p:spPr>
        <p:txBody>
          <a:bodyPr>
            <a:noAutofit/>
          </a:bodyPr>
          <a:lstStyle/>
          <a:p>
            <a:r>
              <a:rPr lang="en-US" sz="4000" dirty="0" smtClean="0">
                <a:solidFill>
                  <a:schemeClr val="bg1"/>
                </a:solidFill>
                <a:latin typeface="Athelas" charset="0"/>
                <a:ea typeface="Athelas" charset="0"/>
                <a:cs typeface="Athelas" charset="0"/>
              </a:rPr>
              <a:t>Filtering Parameters:</a:t>
            </a:r>
            <a:endParaRPr lang="en-US" sz="4000" dirty="0">
              <a:solidFill>
                <a:schemeClr val="bg1"/>
              </a:solidFill>
              <a:latin typeface="Athelas" charset="0"/>
              <a:ea typeface="Athelas" charset="0"/>
              <a:cs typeface="Athelas" charset="0"/>
            </a:endParaRPr>
          </a:p>
        </p:txBody>
      </p:sp>
      <p:sp>
        <p:nvSpPr>
          <p:cNvPr id="6" name="Rectangle 5"/>
          <p:cNvSpPr/>
          <p:nvPr/>
        </p:nvSpPr>
        <p:spPr>
          <a:xfrm>
            <a:off x="0" y="708855"/>
            <a:ext cx="7518400" cy="646331"/>
          </a:xfrm>
          <a:prstGeom prst="rect">
            <a:avLst/>
          </a:prstGeom>
          <a:solidFill>
            <a:schemeClr val="accent1"/>
          </a:solidFill>
        </p:spPr>
        <p:txBody>
          <a:bodyPr wrap="square">
            <a:spAutoFit/>
          </a:bodyPr>
          <a:lstStyle/>
          <a:p>
            <a:r>
              <a:rPr lang="en-US" dirty="0">
                <a:solidFill>
                  <a:schemeClr val="bg1"/>
                </a:solidFill>
                <a:latin typeface="Calibri" charset="0"/>
                <a:ea typeface="Calibri" charset="0"/>
                <a:cs typeface="Arial" charset="0"/>
              </a:rPr>
              <a:t>After examining the samples with horsepower higher than 600 and lower than 5, it is more likely to get rid of these as outliers.</a:t>
            </a:r>
            <a:r>
              <a:rPr lang="en-US" dirty="0">
                <a:solidFill>
                  <a:schemeClr val="bg1"/>
                </a:solidFill>
              </a:rPr>
              <a:t> </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7757" y="683454"/>
            <a:ext cx="4584243" cy="6149145"/>
          </a:xfrm>
          <a:prstGeom prst="rect">
            <a:avLst/>
          </a:prstGeom>
        </p:spPr>
      </p:pic>
    </p:spTree>
    <p:extLst>
      <p:ext uri="{BB962C8B-B14F-4D97-AF65-F5344CB8AC3E}">
        <p14:creationId xmlns:p14="http://schemas.microsoft.com/office/powerpoint/2010/main" val="40527374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14455"/>
          </a:xfrm>
          <a:solidFill>
            <a:srgbClr val="009B91"/>
          </a:solidFill>
        </p:spPr>
        <p:txBody>
          <a:bodyPr>
            <a:noAutofit/>
          </a:bodyPr>
          <a:lstStyle/>
          <a:p>
            <a:r>
              <a:rPr lang="en-US" sz="4000" dirty="0" smtClean="0">
                <a:solidFill>
                  <a:schemeClr val="bg1"/>
                </a:solidFill>
                <a:latin typeface="Athelas" charset="0"/>
                <a:ea typeface="Athelas" charset="0"/>
                <a:cs typeface="Athelas" charset="0"/>
              </a:rPr>
              <a:t>Filtering Parameters:</a:t>
            </a:r>
            <a:endParaRPr lang="en-US" sz="4000" dirty="0">
              <a:solidFill>
                <a:schemeClr val="bg1"/>
              </a:solidFill>
              <a:latin typeface="Athelas" charset="0"/>
              <a:ea typeface="Athelas" charset="0"/>
              <a:cs typeface="Athelas" charset="0"/>
            </a:endParaRPr>
          </a:p>
        </p:txBody>
      </p:sp>
      <p:sp>
        <p:nvSpPr>
          <p:cNvPr id="6" name="Rectangle 5"/>
          <p:cNvSpPr/>
          <p:nvPr/>
        </p:nvSpPr>
        <p:spPr>
          <a:xfrm>
            <a:off x="0" y="1458155"/>
            <a:ext cx="7518400" cy="646331"/>
          </a:xfrm>
          <a:prstGeom prst="rect">
            <a:avLst/>
          </a:prstGeom>
          <a:solidFill>
            <a:schemeClr val="accent1"/>
          </a:solidFill>
        </p:spPr>
        <p:txBody>
          <a:bodyPr wrap="square">
            <a:spAutoFit/>
          </a:bodyPr>
          <a:lstStyle/>
          <a:p>
            <a:r>
              <a:rPr lang="en-US" dirty="0">
                <a:solidFill>
                  <a:schemeClr val="bg1"/>
                </a:solidFill>
                <a:latin typeface="Calibri" charset="0"/>
                <a:ea typeface="Calibri" charset="0"/>
                <a:cs typeface="Arial" charset="0"/>
              </a:rPr>
              <a:t>Since the data was scraped in 2016, samples with a registration date of 2017 and above should be </a:t>
            </a:r>
            <a:r>
              <a:rPr lang="en-US" dirty="0" smtClean="0">
                <a:solidFill>
                  <a:schemeClr val="bg1"/>
                </a:solidFill>
                <a:latin typeface="Calibri" charset="0"/>
                <a:ea typeface="Calibri" charset="0"/>
                <a:cs typeface="Arial" charset="0"/>
              </a:rPr>
              <a:t>deleted.</a:t>
            </a:r>
            <a:endParaRPr lang="en-US" dirty="0">
              <a:solidFill>
                <a:schemeClr val="bg1"/>
              </a:solidFill>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7518400" y="1355186"/>
            <a:ext cx="4166235" cy="5387340"/>
          </a:xfrm>
          <a:prstGeom prst="rect">
            <a:avLst/>
          </a:prstGeom>
        </p:spPr>
      </p:pic>
      <p:sp>
        <p:nvSpPr>
          <p:cNvPr id="7" name="Rectangle 6"/>
          <p:cNvSpPr/>
          <p:nvPr/>
        </p:nvSpPr>
        <p:spPr>
          <a:xfrm>
            <a:off x="0" y="2630728"/>
            <a:ext cx="7518400" cy="1200329"/>
          </a:xfrm>
          <a:prstGeom prst="rect">
            <a:avLst/>
          </a:prstGeom>
          <a:solidFill>
            <a:schemeClr val="accent1"/>
          </a:solidFill>
        </p:spPr>
        <p:txBody>
          <a:bodyPr wrap="square">
            <a:spAutoFit/>
          </a:bodyPr>
          <a:lstStyle/>
          <a:p>
            <a:r>
              <a:rPr lang="en-US" dirty="0">
                <a:solidFill>
                  <a:schemeClr val="bg1"/>
                </a:solidFill>
                <a:latin typeface="Calibri" charset="0"/>
                <a:ea typeface="Calibri" charset="0"/>
                <a:cs typeface="Arial" charset="0"/>
              </a:rPr>
              <a:t>The number of cars with a value of above 100.000 is 403. So I am assuming these as outliers. However, despite the fact that the number of cars with a ‘0’ value is 10778, I will keep them since these vehicles could be considered to be given away as a present. </a:t>
            </a:r>
            <a:endParaRPr lang="en-US" dirty="0">
              <a:solidFill>
                <a:schemeClr val="bg1"/>
              </a:solidFill>
            </a:endParaRPr>
          </a:p>
        </p:txBody>
      </p:sp>
      <p:sp>
        <p:nvSpPr>
          <p:cNvPr id="9" name="Rectangle 8"/>
          <p:cNvSpPr/>
          <p:nvPr/>
        </p:nvSpPr>
        <p:spPr>
          <a:xfrm>
            <a:off x="0" y="4408728"/>
            <a:ext cx="7518400" cy="646331"/>
          </a:xfrm>
          <a:prstGeom prst="rect">
            <a:avLst/>
          </a:prstGeom>
          <a:solidFill>
            <a:schemeClr val="accent1"/>
          </a:solidFill>
        </p:spPr>
        <p:txBody>
          <a:bodyPr wrap="square">
            <a:spAutoFit/>
          </a:bodyPr>
          <a:lstStyle/>
          <a:p>
            <a:r>
              <a:rPr lang="en-US" dirty="0">
                <a:solidFill>
                  <a:schemeClr val="bg1"/>
                </a:solidFill>
              </a:rPr>
              <a:t>The percentage of samples/observations lost after filtering is % 14.5.</a:t>
            </a:r>
          </a:p>
          <a:p>
            <a:endParaRPr lang="en-US" dirty="0">
              <a:solidFill>
                <a:schemeClr val="bg1"/>
              </a:solidFill>
            </a:endParaRPr>
          </a:p>
        </p:txBody>
      </p:sp>
    </p:spTree>
    <p:extLst>
      <p:ext uri="{BB962C8B-B14F-4D97-AF65-F5344CB8AC3E}">
        <p14:creationId xmlns:p14="http://schemas.microsoft.com/office/powerpoint/2010/main" val="8633325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14455"/>
          </a:xfrm>
          <a:solidFill>
            <a:srgbClr val="009B91"/>
          </a:solidFill>
        </p:spPr>
        <p:txBody>
          <a:bodyPr>
            <a:noAutofit/>
          </a:bodyPr>
          <a:lstStyle/>
          <a:p>
            <a:r>
              <a:rPr lang="en-US" sz="4000" dirty="0" smtClean="0">
                <a:solidFill>
                  <a:schemeClr val="bg1"/>
                </a:solidFill>
                <a:latin typeface="Athelas" charset="0"/>
                <a:ea typeface="Athelas" charset="0"/>
                <a:cs typeface="Athelas" charset="0"/>
              </a:rPr>
              <a:t>Handling Missing Values:</a:t>
            </a:r>
            <a:endParaRPr lang="en-US" sz="4000" dirty="0">
              <a:solidFill>
                <a:schemeClr val="bg1"/>
              </a:solidFill>
              <a:latin typeface="Athelas" charset="0"/>
              <a:ea typeface="Athelas" charset="0"/>
              <a:cs typeface="Athelas" charset="0"/>
            </a:endParaRPr>
          </a:p>
        </p:txBody>
      </p:sp>
      <p:sp>
        <p:nvSpPr>
          <p:cNvPr id="22" name="Rectangle 21"/>
          <p:cNvSpPr/>
          <p:nvPr/>
        </p:nvSpPr>
        <p:spPr>
          <a:xfrm>
            <a:off x="228600" y="1012384"/>
            <a:ext cx="9144000" cy="3816429"/>
          </a:xfrm>
          <a:prstGeom prst="rect">
            <a:avLst/>
          </a:prstGeom>
          <a:solidFill>
            <a:schemeClr val="accent1"/>
          </a:solidFill>
        </p:spPr>
        <p:txBody>
          <a:bodyPr wrap="square">
            <a:spAutoFit/>
          </a:bodyPr>
          <a:lstStyle/>
          <a:p>
            <a:pPr marL="285750" indent="-285750">
              <a:buFont typeface="Wingdings" charset="2"/>
              <a:buChar char="v"/>
            </a:pPr>
            <a:r>
              <a:rPr lang="en-US" sz="2200" dirty="0">
                <a:solidFill>
                  <a:schemeClr val="bg1"/>
                </a:solidFill>
                <a:latin typeface="Calibri" charset="0"/>
                <a:ea typeface="Calibri" charset="0"/>
                <a:cs typeface="Arial" charset="0"/>
              </a:rPr>
              <a:t>It may mislead to keep the missing values by replacing with an interpolation for this data set. So considering the richness of the number of samples, I am opting for getting rid of the missing of values</a:t>
            </a:r>
            <a:r>
              <a:rPr lang="en-US" sz="2200" dirty="0" smtClean="0">
                <a:solidFill>
                  <a:schemeClr val="bg1"/>
                </a:solidFill>
                <a:latin typeface="Calibri" charset="0"/>
                <a:ea typeface="Calibri" charset="0"/>
                <a:cs typeface="Arial" charset="0"/>
              </a:rPr>
              <a:t>.</a:t>
            </a:r>
          </a:p>
          <a:p>
            <a:pPr marL="285750" indent="-285750">
              <a:buFont typeface="Wingdings" charset="2"/>
              <a:buChar char="v"/>
            </a:pPr>
            <a:endParaRPr lang="en-US" sz="2200" dirty="0" smtClean="0">
              <a:solidFill>
                <a:schemeClr val="bg1"/>
              </a:solidFill>
              <a:latin typeface="Calibri" charset="0"/>
              <a:ea typeface="Calibri" charset="0"/>
              <a:cs typeface="Arial" charset="0"/>
            </a:endParaRPr>
          </a:p>
          <a:p>
            <a:pPr marL="285750" indent="-285750">
              <a:buFont typeface="Wingdings" charset="2"/>
              <a:buChar char="v"/>
            </a:pPr>
            <a:endParaRPr lang="en-US" sz="2200" dirty="0">
              <a:solidFill>
                <a:schemeClr val="bg1"/>
              </a:solidFill>
              <a:latin typeface="Calibri" charset="0"/>
              <a:ea typeface="Calibri" charset="0"/>
              <a:cs typeface="Arial" charset="0"/>
            </a:endParaRPr>
          </a:p>
          <a:p>
            <a:pPr marL="285750" indent="-285750">
              <a:buFont typeface="Wingdings" charset="2"/>
              <a:buChar char="v"/>
            </a:pPr>
            <a:r>
              <a:rPr lang="en-US" sz="2200" dirty="0">
                <a:solidFill>
                  <a:schemeClr val="bg1"/>
                </a:solidFill>
              </a:rPr>
              <a:t>The percentage of samples/observations lost after deleting missing values is </a:t>
            </a:r>
            <a:br>
              <a:rPr lang="en-US" sz="2200" dirty="0">
                <a:solidFill>
                  <a:schemeClr val="bg1"/>
                </a:solidFill>
              </a:rPr>
            </a:br>
            <a:r>
              <a:rPr lang="en-US" sz="2200" dirty="0">
                <a:solidFill>
                  <a:schemeClr val="bg1"/>
                </a:solidFill>
              </a:rPr>
              <a:t>% 30</a:t>
            </a:r>
            <a:r>
              <a:rPr lang="en-US" sz="2200" dirty="0" smtClean="0">
                <a:solidFill>
                  <a:schemeClr val="bg1"/>
                </a:solidFill>
              </a:rPr>
              <a:t>.</a:t>
            </a:r>
          </a:p>
          <a:p>
            <a:pPr marL="285750" indent="-285750">
              <a:buFont typeface="Wingdings" charset="2"/>
              <a:buChar char="v"/>
            </a:pPr>
            <a:endParaRPr lang="en-US" sz="2200" dirty="0" smtClean="0">
              <a:solidFill>
                <a:schemeClr val="bg1"/>
              </a:solidFill>
            </a:endParaRPr>
          </a:p>
          <a:p>
            <a:pPr marL="285750" indent="-285750">
              <a:buFont typeface="Wingdings" charset="2"/>
              <a:buChar char="v"/>
            </a:pPr>
            <a:endParaRPr lang="en-US" sz="2200" dirty="0">
              <a:solidFill>
                <a:schemeClr val="bg1"/>
              </a:solidFill>
            </a:endParaRPr>
          </a:p>
          <a:p>
            <a:pPr marL="285750" indent="-285750">
              <a:buFont typeface="Wingdings" charset="2"/>
              <a:buChar char="v"/>
            </a:pPr>
            <a:r>
              <a:rPr lang="en-US" sz="2200" dirty="0">
                <a:solidFill>
                  <a:schemeClr val="bg1"/>
                </a:solidFill>
              </a:rPr>
              <a:t>The shape of the data set before the data wrangling is 371528x19, and its shape became 250160x16 after.</a:t>
            </a:r>
          </a:p>
        </p:txBody>
      </p:sp>
    </p:spTree>
    <p:extLst>
      <p:ext uri="{BB962C8B-B14F-4D97-AF65-F5344CB8AC3E}">
        <p14:creationId xmlns:p14="http://schemas.microsoft.com/office/powerpoint/2010/main" val="415644142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10539</TotalTime>
  <Words>1425</Words>
  <Application>Microsoft Macintosh PowerPoint</Application>
  <PresentationFormat>Widescreen</PresentationFormat>
  <Paragraphs>192</Paragraphs>
  <Slides>28</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Athelas</vt:lpstr>
      <vt:lpstr>Athelas Bold</vt:lpstr>
      <vt:lpstr>Athelas Regular</vt:lpstr>
      <vt:lpstr>Avenir Medium</vt:lpstr>
      <vt:lpstr>Calibri</vt:lpstr>
      <vt:lpstr>Calibri Light</vt:lpstr>
      <vt:lpstr>Times New Roman</vt:lpstr>
      <vt:lpstr>Wingdings</vt:lpstr>
      <vt:lpstr>Arial</vt:lpstr>
      <vt:lpstr>Office Theme</vt:lpstr>
      <vt:lpstr>PowerPoint Presentation</vt:lpstr>
      <vt:lpstr>PowerPoint Presentation</vt:lpstr>
      <vt:lpstr>Predicting the Value of a Used Vehicle</vt:lpstr>
      <vt:lpstr>Who might care?</vt:lpstr>
      <vt:lpstr>Data Set : </vt:lpstr>
      <vt:lpstr>Data Exploration : </vt:lpstr>
      <vt:lpstr>Filtering Parameters:</vt:lpstr>
      <vt:lpstr>Filtering Parameters:</vt:lpstr>
      <vt:lpstr>Handling Missing Values:</vt:lpstr>
      <vt:lpstr>Data Visualization:</vt:lpstr>
      <vt:lpstr>Data Visualization:</vt:lpstr>
      <vt:lpstr>Data Visualization:</vt:lpstr>
      <vt:lpstr>Data Visualization:</vt:lpstr>
      <vt:lpstr>Data Visualization:</vt:lpstr>
      <vt:lpstr>Data Visualization:</vt:lpstr>
      <vt:lpstr>Data Visualization:</vt:lpstr>
      <vt:lpstr>Inferential Statistics:</vt:lpstr>
      <vt:lpstr>Predictive Modeling </vt:lpstr>
      <vt:lpstr>Modeling Overview</vt:lpstr>
      <vt:lpstr>Model Assumptions, Limitations and Disclaimers</vt:lpstr>
      <vt:lpstr>Regression:</vt:lpstr>
      <vt:lpstr>Regression:</vt:lpstr>
      <vt:lpstr>Regression:</vt:lpstr>
      <vt:lpstr>Regression:</vt:lpstr>
      <vt:lpstr>Regression:</vt:lpstr>
      <vt:lpstr>More Ideas to Improve Model in Future</vt:lpstr>
      <vt:lpstr>Conclusions</vt:lpstr>
      <vt:lpstr>Thank you!</vt:lpstr>
    </vt:vector>
  </TitlesOfParts>
  <Manager/>
  <Company/>
  <LinksUpToDate>false</LinksUpToDate>
  <SharedDoc>false</SharedDoc>
  <HyperlinkBase/>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Likelihood of Flight Cancellations</dc:title>
  <dc:subject/>
  <dc:creator>aashishjain</dc:creator>
  <cp:keywords/>
  <dc:description/>
  <cp:lastModifiedBy>Halil aksu</cp:lastModifiedBy>
  <cp:revision>218</cp:revision>
  <dcterms:created xsi:type="dcterms:W3CDTF">2017-07-27T21:32:01Z</dcterms:created>
  <dcterms:modified xsi:type="dcterms:W3CDTF">2018-04-26T18:04:45Z</dcterms:modified>
  <cp:category/>
</cp:coreProperties>
</file>